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014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83f6bbba7ab66dfaa3e#tid=68f72e1a7025800008f0874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RJB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21.xml"/><Relationship Id="rId18" Type="http://schemas.openxmlformats.org/officeDocument/2006/relationships/image" Target="../media/image10.png"/><Relationship Id="rId3" Type="http://schemas.openxmlformats.org/officeDocument/2006/relationships/slide" Target="slide6.xml"/><Relationship Id="rId21" Type="http://schemas.openxmlformats.org/officeDocument/2006/relationships/slide" Target="slide65.xml"/><Relationship Id="rId7" Type="http://schemas.openxmlformats.org/officeDocument/2006/relationships/slide" Target="slide12.xml"/><Relationship Id="rId12" Type="http://schemas.openxmlformats.org/officeDocument/2006/relationships/slide" Target="slide18.xml"/><Relationship Id="rId17" Type="http://schemas.openxmlformats.org/officeDocument/2006/relationships/slide" Target="slide54.xml"/><Relationship Id="rId2" Type="http://schemas.openxmlformats.org/officeDocument/2006/relationships/notesSlide" Target="../notesSlides/notesSlide5.xml"/><Relationship Id="rId16" Type="http://schemas.openxmlformats.org/officeDocument/2006/relationships/slide" Target="slide41.xm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11" Type="http://schemas.openxmlformats.org/officeDocument/2006/relationships/slide" Target="slide16.xml"/><Relationship Id="rId24" Type="http://schemas.openxmlformats.org/officeDocument/2006/relationships/slide" Target="slide69.xml"/><Relationship Id="rId5" Type="http://schemas.openxmlformats.org/officeDocument/2006/relationships/slide" Target="slide7.xml"/><Relationship Id="rId15" Type="http://schemas.openxmlformats.org/officeDocument/2006/relationships/slide" Target="slide32.xml"/><Relationship Id="rId23" Type="http://schemas.openxmlformats.org/officeDocument/2006/relationships/image" Target="../media/image13.png"/><Relationship Id="rId10" Type="http://schemas.openxmlformats.org/officeDocument/2006/relationships/image" Target="../media/image9.png"/><Relationship Id="rId19" Type="http://schemas.openxmlformats.org/officeDocument/2006/relationships/slide" Target="slide62.xml"/><Relationship Id="rId4" Type="http://schemas.openxmlformats.org/officeDocument/2006/relationships/image" Target="../media/image7.png"/><Relationship Id="rId9" Type="http://schemas.openxmlformats.org/officeDocument/2006/relationships/slide" Target="slide14.xml"/><Relationship Id="rId14" Type="http://schemas.openxmlformats.org/officeDocument/2006/relationships/slide" Target="slide26.xml"/><Relationship Id="rId22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0.png"/><Relationship Id="rId4" Type="http://schemas.openxmlformats.org/officeDocument/2006/relationships/image" Target="../media/image14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7.png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4.png"/><Relationship Id="rId4" Type="http://schemas.openxmlformats.org/officeDocument/2006/relationships/image" Target="../media/image17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3.png"/><Relationship Id="rId4" Type="http://schemas.openxmlformats.org/officeDocument/2006/relationships/image" Target="../media/image18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6.png"/><Relationship Id="rId4" Type="http://schemas.openxmlformats.org/officeDocument/2006/relationships/image" Target="../media/image185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9.png"/><Relationship Id="rId4" Type="http://schemas.openxmlformats.org/officeDocument/2006/relationships/image" Target="../media/image18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8.png"/><Relationship Id="rId4" Type="http://schemas.openxmlformats.org/officeDocument/2006/relationships/image" Target="../media/image19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3.png"/><Relationship Id="rId4" Type="http://schemas.openxmlformats.org/officeDocument/2006/relationships/image" Target="../media/image202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6.png"/><Relationship Id="rId4" Type="http://schemas.openxmlformats.org/officeDocument/2006/relationships/image" Target="../media/image205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9.png"/><Relationship Id="rId4" Type="http://schemas.openxmlformats.org/officeDocument/2006/relationships/image" Target="../media/image20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4.png"/><Relationship Id="rId4" Type="http://schemas.openxmlformats.org/officeDocument/2006/relationships/image" Target="../media/image21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7.png"/><Relationship Id="rId4" Type="http://schemas.openxmlformats.org/officeDocument/2006/relationships/image" Target="../media/image216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0.png"/><Relationship Id="rId4" Type="http://schemas.openxmlformats.org/officeDocument/2006/relationships/image" Target="../media/image2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3.png"/><Relationship Id="rId4" Type="http://schemas.openxmlformats.org/officeDocument/2006/relationships/image" Target="../media/image222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9.png"/><Relationship Id="rId4" Type="http://schemas.openxmlformats.org/officeDocument/2006/relationships/image" Target="../media/image228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3.png"/><Relationship Id="rId4" Type="http://schemas.openxmlformats.org/officeDocument/2006/relationships/image" Target="../media/image2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2_1#3913466e5?vcp=1&amp;vop=1&amp;pid=d8e473335&amp;color=36,64,97&amp;vtp=1&amp;bt=1&amp;bbb=1"/>
              <p:cNvSpPr/>
              <p:nvPr/>
            </p:nvSpPr>
            <p:spPr>
              <a:xfrm>
                <a:off x="539496" y="1487124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2_1#3913466e5?vcp=1&amp;vop=1&amp;pid=d8e47333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87124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EX.13_1#3913466e5?vcp=1&amp;vop=1&amp;pid=d8e473335&amp;color=36,64,97&amp;vtp=1&amp;bbb=1"/>
              <p:cNvSpPr/>
              <p:nvPr/>
            </p:nvSpPr>
            <p:spPr>
              <a:xfrm>
                <a:off x="539496" y="201944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1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10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spc="-10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spc="-10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即可求得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10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的通项公式，注意验证</a:t>
                </a:r>
                <a14:m>
                  <m:oMath xmlns:m="http://schemas.openxmlformats.org/officeDocument/2006/math"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10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10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10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是否符合通项公式.</a:t>
                </a:r>
                <a:endParaRPr lang="en-US" altLang="zh-CN" sz="1800" spc="-100" dirty="0"/>
              </a:p>
            </p:txBody>
          </p:sp>
        </mc:Choice>
        <mc:Fallback>
          <p:sp>
            <p:nvSpPr>
              <p:cNvPr id="3" name="QO_6_EX.13_1#3913466e5?vcp=1&amp;vop=1&amp;pid=d8e47333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9445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4_1#3913466e5?vcp=1&amp;vop=1&amp;pid=d8e473335&amp;color=36,64,97&amp;vtp=1&amp;bbb=1"/>
              <p:cNvSpPr/>
              <p:nvPr/>
            </p:nvSpPr>
            <p:spPr>
              <a:xfrm>
                <a:off x="539496" y="2383935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，符合上式，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14_1#3913466e5?vcp=1&amp;vop=1&amp;pid=d8e47333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3935"/>
                <a:ext cx="11109960" cy="2030540"/>
              </a:xfrm>
              <a:prstGeom prst="rect">
                <a:avLst/>
              </a:prstGeom>
              <a:blipFill>
                <a:blip r:embed="rId5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EX.15_1#3913466e5?vcp=1&amp;vop=1&amp;pid=d8e473335&amp;color=36,64,97&amp;vtp=1&amp;bbb=1&amp;hb=1"/>
              <p:cNvSpPr/>
              <p:nvPr/>
            </p:nvSpPr>
            <p:spPr>
              <a:xfrm>
                <a:off x="539496" y="442419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【关键点拨】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及使用累加法、累乘法时都要特别注意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,作差时对应项相减可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快速正确得解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EX.15_1#3913466e5?vcp=1&amp;vop=1&amp;pid=d8e47333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24190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r="-1043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f2a9145a?vcp=1&amp;pid=89305a31a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运用函数与方程思想解决数列问题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16_1#3541e7a05?vaa=1&amp;vcp=1&amp;vop=1&amp;pid=0f2a9145a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各项中最小项是(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6_BD.16_1#3541e7a05?vaa=1&amp;vcp=1&amp;vop=1&amp;pid=0f2a9145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8_1#3541e7a05.bracket?vaa=1&amp;vcp=1&amp;vop=1&amp;pid=0f2a9145a&amp;color=36,64,97&amp;vpa=3&amp;vtp=1"/>
          <p:cNvSpPr/>
          <p:nvPr/>
        </p:nvSpPr>
        <p:spPr>
          <a:xfrm>
            <a:off x="7931214" y="1411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16_2#3541e7a05.choices?vaa=1&amp;vcp=1&amp;vop=1&amp;pid=0f2a9145a&amp;color=36,64,97&amp;vtp=1&amp;bbb=1"/>
          <p:cNvSpPr/>
          <p:nvPr/>
        </p:nvSpPr>
        <p:spPr>
          <a:xfrm>
            <a:off x="539496" y="168817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.第7项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7_1#3541e7a05?vaa=1&amp;vcp=1&amp;vop=1&amp;pid=0f2a9145a&amp;color=36,64,97&amp;vtp=1&amp;bbb=1"/>
              <p:cNvSpPr/>
              <p:nvPr/>
            </p:nvSpPr>
            <p:spPr>
              <a:xfrm>
                <a:off x="539496" y="2052661"/>
                <a:ext cx="11109960" cy="204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易知二次函数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为数列中的项为二次函数自变量为正整数时对应的函数值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合二次函数性质可知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时，对应的函数值最小，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各项中最小项是第5项.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AS.17_1#3541e7a05?vaa=1&amp;vcp=1&amp;vop=1&amp;pid=0f2a9145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2661"/>
                <a:ext cx="11109960" cy="2043240"/>
              </a:xfrm>
              <a:prstGeom prst="rect">
                <a:avLst/>
              </a:prstGeom>
              <a:blipFill>
                <a:blip r:embed="rId4"/>
                <a:stretch>
                  <a:fillRect l="-1317" b="-6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5c5a5f48?vcp=1&amp;pid=a06771d2e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a5c5a5f48?vcp=1&amp;pid=a06771d2e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_5_BD#173516a26?vcp=1&amp;pid=a5c5a5f48&amp;color=101,101,255&amp;vtp=1&amp;bbb=1"/>
              <p:cNvSpPr/>
              <p:nvPr/>
            </p:nvSpPr>
            <p:spPr>
              <a:xfrm>
                <a:off x="539496" y="1469096"/>
                <a:ext cx="11109960" cy="4431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未考虑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为1的情况，导致通项公式错误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C_5_BD#173516a26?vcp=1&amp;pid=a5c5a5f48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9096"/>
                <a:ext cx="11109960" cy="443103"/>
              </a:xfrm>
              <a:prstGeom prst="rect">
                <a:avLst/>
              </a:prstGeom>
              <a:blipFill>
                <a:blip r:embed="rId4"/>
                <a:stretch>
                  <a:fillRect l="-1537" b="-36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20_1#3e595a088?vcp=1&amp;vop=1&amp;pid=173516a26&amp;color=36,64,97&amp;vtp=1&amp;bbb=1"/>
              <p:cNvSpPr/>
              <p:nvPr/>
            </p:nvSpPr>
            <p:spPr>
              <a:xfrm>
                <a:off x="539496" y="196167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BD.20_1#3e595a088?vcp=1&amp;vop=1&amp;pid=173516a2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1670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EX.21_1#3e595a088?vcp=1&amp;vop=1&amp;pid=173516a26&amp;color=36,64,97&amp;vtp=1&amp;bbb=1"/>
              <p:cNvSpPr/>
              <p:nvPr/>
            </p:nvSpPr>
            <p:spPr>
              <a:xfrm>
                <a:off x="539496" y="2327681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没有考虑当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不存在.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EX.21_1#3e595a088?vcp=1&amp;vop=1&amp;pid=173516a2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7681"/>
                <a:ext cx="11109960" cy="1608455"/>
              </a:xfrm>
              <a:prstGeom prst="rect">
                <a:avLst/>
              </a:prstGeom>
              <a:blipFill>
                <a:blip r:embed="rId6"/>
                <a:stretch>
                  <a:fillRect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22_1#3e595a088?vcp=1&amp;vop=1&amp;pid=173516a26&amp;color=36,64,97&amp;vtp=1&amp;bbb=1"/>
              <p:cNvSpPr/>
              <p:nvPr/>
            </p:nvSpPr>
            <p:spPr>
              <a:xfrm>
                <a:off x="539496" y="3927881"/>
                <a:ext cx="11109960" cy="22865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，①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.②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AN.22_1#3e595a088?vcp=1&amp;vop=1&amp;pid=173516a2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27881"/>
                <a:ext cx="11109960" cy="2286572"/>
              </a:xfrm>
              <a:prstGeom prst="rect">
                <a:avLst/>
              </a:prstGeom>
              <a:blipFill>
                <a:blip r:embed="rId7"/>
                <a:stretch>
                  <a:fillRect l="-1317" b="-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3_1#60b019f11?vaa=1&amp;vcp=1&amp;vop=1&amp;pid=173516a26&amp;color=36,64,97&amp;vtp=1&amp;bt=1&amp;bbb=1"/>
              <p:cNvSpPr/>
              <p:nvPr/>
            </p:nvSpPr>
            <p:spPr>
              <a:xfrm>
                <a:off x="539496" y="158402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3_1#60b019f11?vaa=1&amp;vcp=1&amp;vop=1&amp;pid=173516a2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8402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60b019f11.bracket?vaa=1&amp;vcp=1&amp;vop=1&amp;pid=173516a26&amp;color=36,64,97&amp;vpa=4&amp;vtp=1"/>
          <p:cNvSpPr/>
          <p:nvPr/>
        </p:nvSpPr>
        <p:spPr>
          <a:xfrm>
            <a:off x="7732967" y="166352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3_2#60b019f11.choices?vaa=1&amp;vcp=1&amp;vop=1&amp;pid=173516a26&amp;color=36,64,97&amp;vtp=1&amp;bbb=1"/>
              <p:cNvSpPr/>
              <p:nvPr/>
            </p:nvSpPr>
            <p:spPr>
              <a:xfrm>
                <a:off x="539496" y="1956136"/>
                <a:ext cx="11109960" cy="547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2599690" algn="l"/>
                    <a:tab pos="5516880" algn="l"/>
                    <a:tab pos="83197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3_2#60b019f11.choices?vaa=1&amp;vcp=1&amp;vop=1&amp;pid=173516a2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56136"/>
                <a:ext cx="11109960" cy="547751"/>
              </a:xfrm>
              <a:prstGeom prst="rect">
                <a:avLst/>
              </a:prstGeom>
              <a:blipFill>
                <a:blip r:embed="rId4"/>
                <a:stretch>
                  <a:fillRect l="-1317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4_1#60b019f11?vaa=1&amp;vcp=1&amp;vop=1&amp;pid=173516a26&amp;color=36,64,97&amp;vtp=1&amp;bbb=1"/>
              <p:cNvSpPr/>
              <p:nvPr/>
            </p:nvSpPr>
            <p:spPr>
              <a:xfrm>
                <a:off x="539496" y="2512459"/>
                <a:ext cx="11109960" cy="2919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24_1#60b019f11?vaa=1&amp;vcp=1&amp;vop=1&amp;pid=173516a2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12459"/>
                <a:ext cx="11109960" cy="2919159"/>
              </a:xfrm>
              <a:prstGeom prst="rect">
                <a:avLst/>
              </a:prstGeom>
              <a:blipFill>
                <a:blip r:embed="rId5"/>
                <a:stretch>
                  <a:fillRect l="-1317" b="-48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5_BD#82d15429b?vcp=1&amp;pid=a5c5a5f48&amp;color=101,101,255&amp;vtp=1&amp;bt=1&amp;bbb=1"/>
              <p:cNvSpPr/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易错点2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忽视数列中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的取值范围致误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>
          <p:sp>
            <p:nvSpPr>
              <p:cNvPr id="2" name="C_5_BD#82d15429b?vcp=1&amp;pid=a5c5a5f48&amp;color=101,101,255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blipFill>
                <a:blip r:embed="rId3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27_1#2b84021d6?vaa=1&amp;vcp=1&amp;vop=1&amp;pid=82d15429b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的最小项为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B_6_BD.27_1#2b84021d6?vaa=1&amp;vcp=1&amp;vop=1&amp;pid=82d1542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29_1#2b84021d6.blank?vaa=1&amp;vcp=1&amp;vop=1&amp;pid=82d15429b&amp;color=36,64,97&amp;vpa=5&amp;vtp=1&amp;bbb=1"/>
              <p:cNvSpPr/>
              <p:nvPr/>
            </p:nvSpPr>
            <p:spPr>
              <a:xfrm>
                <a:off x="6969252" y="1358415"/>
                <a:ext cx="542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29_1#2b84021d6.blank?vaa=1&amp;vcp=1&amp;vop=1&amp;pid=82d15429b&amp;color=36,64,97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9252" y="1358415"/>
                <a:ext cx="542925" cy="260350"/>
              </a:xfrm>
              <a:prstGeom prst="rect">
                <a:avLst/>
              </a:prstGeom>
              <a:blipFill>
                <a:blip r:embed="rId5"/>
                <a:stretch>
                  <a:fillRect r="-4494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EX.28_1#2b84021d6?vaa=1&amp;vcp=1&amp;vop=1&amp;pid=82d15429b&amp;color=36,64,97&amp;vtp=1&amp;bbb=1"/>
              <p:cNvSpPr/>
              <p:nvPr/>
            </p:nvSpPr>
            <p:spPr>
              <a:xfrm>
                <a:off x="539496" y="1688171"/>
                <a:ext cx="11109960" cy="25322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的最小项为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忽视数列为特殊的函数，忘记定义域为正整数（或其有限子集）.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的项最小，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且最小项为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B_6_EX.28_1#2b84021d6?vaa=1&amp;vcp=1&amp;vop=1&amp;pid=82d1542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2532253"/>
              </a:xfrm>
              <a:prstGeom prst="rect">
                <a:avLst/>
              </a:prstGeom>
              <a:blipFill>
                <a:blip r:embed="rId6"/>
                <a:stretch>
                  <a:fillRect b="-33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1_1#1f56ba89f?vaa=1&amp;vcp=1&amp;vop=1&amp;pid=82d15429b&amp;color=36,64,97&amp;vtp=1&amp;bt=1&amp;bbb=1"/>
              <p:cNvSpPr/>
              <p:nvPr/>
            </p:nvSpPr>
            <p:spPr>
              <a:xfrm>
                <a:off x="539496" y="2185910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31_1#1f56ba89f?vaa=1&amp;vcp=1&amp;vop=1&amp;pid=82d15429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5910"/>
                <a:ext cx="11109960" cy="525907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3_1#1f56ba89f.bracket?vaa=1&amp;vcp=1&amp;vop=1&amp;pid=82d15429b&amp;color=36,64,97&amp;vpa=6&amp;vtp=1"/>
          <p:cNvSpPr/>
          <p:nvPr/>
        </p:nvSpPr>
        <p:spPr>
          <a:xfrm>
            <a:off x="2516505" y="237215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31_2#1f56ba89f.choices?vaa=1&amp;vcp=1&amp;vop=1&amp;pid=82d15429b&amp;color=36,64,97&amp;vtp=1&amp;bbb=1"/>
          <p:cNvSpPr/>
          <p:nvPr/>
        </p:nvSpPr>
        <p:spPr>
          <a:xfrm>
            <a:off x="539496" y="271632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66293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A.既有最大项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，又有最小项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.有最大项，无最小项</a:t>
            </a:r>
            <a:endParaRPr lang="en-US" altLang="zh-CN" sz="1800" dirty="0">
              <a:solidFill>
                <a:srgbClr val="244061"/>
              </a:solidFill>
            </a:endParaRPr>
          </a:p>
          <a:p>
            <a:pPr latinLnBrk="1">
              <a:lnSpc>
                <a:spcPts val="3100"/>
              </a:lnSpc>
              <a:tabLst>
                <a:tab pos="5662930" algn="l"/>
              </a:tabLst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.无最大项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，有最小项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.既无最大项，又无最小项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2_1#1f56ba89f?vaa=1&amp;vcp=1&amp;vop=1&amp;pid=82d15429b&amp;color=36,64,97&amp;vtp=1&amp;bbb=1&amp;hb=1"/>
              <p:cNvSpPr/>
              <p:nvPr/>
            </p:nvSpPr>
            <p:spPr>
              <a:xfrm>
                <a:off x="539496" y="349801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048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（提示：建议记住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根据指数函数单调性可知，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时为递减数列且各项均为负数，在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时也为递减数列但各项均为正数，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故数列最小项为第10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，最大项为第11项.故选A.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32_1#1f56ba89f?vaa=1&amp;vcp=1&amp;vop=1&amp;pid=82d15429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8011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aff6ae10?vcp=1&amp;pid=a5c5a5f48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混淆数列和函数的性质致误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5_1#4ba75344e?vcp=1&amp;vop=1&amp;pid=4aff6ae10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是递增数列，且对任意的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35_1#4ba75344e?vcp=1&amp;vop=1&amp;pid=4aff6ae1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EX.36_1#4ba75344e?vcp=1&amp;vop=1&amp;pid=4aff6ae10&amp;color=36,64,97&amp;vtp=1&amp;bbb=1&amp;hb=1"/>
              <p:cNvSpPr/>
              <p:nvPr/>
            </p:nvSpPr>
            <p:spPr>
              <a:xfrm>
                <a:off x="539496" y="1688171"/>
                <a:ext cx="11109960" cy="1214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设辅助函数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为其图象的对称轴为直线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1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单调递增,并不等价于函数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EX.36_1#4ba75344e?vcp=1&amp;vop=1&amp;pid=4aff6ae1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1214755"/>
              </a:xfrm>
              <a:prstGeom prst="rect">
                <a:avLst/>
              </a:prstGeom>
              <a:blipFill>
                <a:blip r:embed="rId4"/>
                <a:stretch>
                  <a:fillRect l="-1317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7_1#4ba75344e?vcp=1&amp;vop=1&amp;pid=4aff6ae10&amp;color=36,64,97&amp;vtp=1&amp;bbb=1"/>
              <p:cNvSpPr/>
              <p:nvPr/>
            </p:nvSpPr>
            <p:spPr>
              <a:xfrm>
                <a:off x="539496" y="2904450"/>
                <a:ext cx="1110996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简得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7_1#4ba75344e?vcp=1&amp;vop=1&amp;pid=4aff6ae1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4450"/>
                <a:ext cx="11109960" cy="2027555"/>
              </a:xfrm>
              <a:prstGeom prst="rect">
                <a:avLst/>
              </a:prstGeom>
              <a:blipFill>
                <a:blip r:embed="rId5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8_1#86d335102?vaa=1&amp;vcp=1&amp;vop=1&amp;pid=4aff6ae10&amp;color=36,64,97&amp;vtp=1&amp;bt=1&amp;bbb=1&amp;hb=1"/>
              <p:cNvSpPr/>
              <p:nvPr/>
            </p:nvSpPr>
            <p:spPr>
              <a:xfrm>
                <a:off x="539496" y="255316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38_1#86d335102?vaa=1&amp;vcp=1&amp;vop=1&amp;pid=4aff6ae10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316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0_1#86d335102.bracket?vaa=1&amp;vcp=1&amp;vop=1&amp;pid=4aff6ae10&amp;color=36,64,97&amp;vpa=7&amp;vtp=1"/>
          <p:cNvSpPr/>
          <p:nvPr/>
        </p:nvSpPr>
        <p:spPr>
          <a:xfrm>
            <a:off x="701421" y="30490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8_2#86d335102.choices?vaa=1&amp;vcp=1&amp;vop=1&amp;pid=4aff6ae10&amp;color=36,64,97&amp;vtp=1&amp;bbb=1"/>
              <p:cNvSpPr/>
              <p:nvPr/>
            </p:nvSpPr>
            <p:spPr>
              <a:xfrm>
                <a:off x="539496" y="3371740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56865" algn="l"/>
                    <a:tab pos="5662930" algn="l"/>
                    <a:tab pos="84943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(−∞,2]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38_2#86d335102.choices?vaa=1&amp;vcp=1&amp;vop=1&amp;pid=4aff6ae1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71740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9_1#86d335102?vaa=1&amp;vcp=1&amp;vop=1&amp;pid=4aff6ae10&amp;color=36,64,97&amp;vtp=1&amp;bbb=1&amp;hb=1"/>
              <p:cNvSpPr/>
              <p:nvPr/>
            </p:nvSpPr>
            <p:spPr>
              <a:xfrm>
                <a:off x="539496" y="3732357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+1)−3−(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−3)=(2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：参变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分离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&lt;(2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39_1#86d335102?vaa=1&amp;vcp=1&amp;vop=1&amp;pid=4aff6ae1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2357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49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946d3e12?vcp=1&amp;pid=a06771d2e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12064" cy="548640"/>
          </a:xfrm>
          <a:prstGeom prst="rect">
            <a:avLst/>
          </a:prstGeom>
        </p:spPr>
      </p:pic>
      <p:sp>
        <p:nvSpPr>
          <p:cNvPr id="3" name="C_4_BD#2946d3e12?vcp=1&amp;pid=a06771d2e&amp;color=61,88,159&amp;vtp=1&amp;bbb=1"/>
          <p:cNvSpPr/>
          <p:nvPr/>
        </p:nvSpPr>
        <p:spPr>
          <a:xfrm>
            <a:off x="1225296" y="84628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05b259451?vcp=1&amp;pid=2946d3e12&amp;color=0,55,96&amp;vtp=1&amp;bbb=1"/>
          <p:cNvSpPr/>
          <p:nvPr/>
        </p:nvSpPr>
        <p:spPr>
          <a:xfrm>
            <a:off x="539496" y="13674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基础应用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p:sp>
        <p:nvSpPr>
          <p:cNvPr id="5" name="C_6_BD#94f1b0ded?vcp=1&amp;pid=05b259451&amp;color=101,101,255&amp;vtp=1&amp;bbb=1"/>
          <p:cNvSpPr/>
          <p:nvPr/>
        </p:nvSpPr>
        <p:spPr>
          <a:xfrm>
            <a:off x="539496" y="18975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数列的概念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6" name="QC_7_BD.42_1#4cc6aeda0?vaa=1&amp;vcp=1&amp;vop=1&amp;pid=94f1b0ded&amp;color=36,64,97&amp;vtp=1&amp;bbb=1"/>
          <p:cNvSpPr/>
          <p:nvPr/>
        </p:nvSpPr>
        <p:spPr>
          <a:xfrm>
            <a:off x="539496" y="23922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下列说法中正确的是(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7" name="QC_7_AN.44_1#4cc6aeda0.bracket?vaa=1&amp;vcp=1&amp;vop=1&amp;pid=94f1b0ded&amp;color=36,64,97&amp;vpa=8&amp;vtp=1"/>
          <p:cNvSpPr/>
          <p:nvPr/>
        </p:nvSpPr>
        <p:spPr>
          <a:xfrm>
            <a:off x="3217609" y="247684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7_BD.42_2#4cc6aeda0.choices?vaa=1&amp;vcp=1&amp;vop=1&amp;pid=94f1b0ded&amp;color=36,64,97&amp;vtp=1&amp;bbb=1"/>
              <p:cNvSpPr/>
              <p:nvPr/>
            </p:nvSpPr>
            <p:spPr>
              <a:xfrm>
                <a:off x="539496" y="2756241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A.数列1，3，5，7可表示为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，3，5，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.数列1，0，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，0，1是相同的数列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.数列0，2，4，6，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7_BD.42_2#4cc6aeda0.choices?vaa=1&amp;vcp=1&amp;vop=1&amp;pid=94f1b0de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6241"/>
                <a:ext cx="11109960" cy="838200"/>
              </a:xfrm>
              <a:prstGeom prst="rect">
                <a:avLst/>
              </a:prstGeom>
              <a:blipFill>
                <a:blip r:embed="rId4"/>
                <a:stretch>
                  <a:fillRect l="-1317" r="-55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7_AS.43_1#4cc6aeda0?vaa=1&amp;vcp=1&amp;vop=1&amp;pid=94f1b0ded&amp;color=36,64,97&amp;vtp=1&amp;bbb=1&amp;hb=1"/>
              <p:cNvSpPr/>
              <p:nvPr/>
            </p:nvSpPr>
            <p:spPr>
              <a:xfrm>
                <a:off x="539496" y="360079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，3，5，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是一个集合，故选项A错误;数虽相同，但顺序不同，不是相同的数列，故选项B错误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0，2，4，6，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，故选项D错误.故选C．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9" name="QC_7_AS.43_1#4cc6aeda0?vaa=1&amp;vcp=1&amp;vop=1&amp;pid=94f1b0de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00791"/>
                <a:ext cx="11109960" cy="770255"/>
              </a:xfrm>
              <a:prstGeom prst="rect">
                <a:avLst/>
              </a:prstGeom>
              <a:blipFill>
                <a:blip r:embed="rId5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46_1#4cc6aeda0?vaa=1&amp;vcp=1&amp;vop=1&amp;pid=94f1b0ded&amp;color=36,64,97&amp;mp=1&amp;vtp=1&amp;bt=1&amp;bbb=1&amp;hb=1"/>
              <p:cNvSpPr/>
              <p:nvPr/>
            </p:nvSpPr>
            <p:spPr>
              <a:xfrm>
                <a:off x="539496" y="2736042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数列的记法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只是“借用”集合的符号“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”表示数列，它们之间有本质上的区别：（1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合中的元素是互异的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，而数列中的项可以是相同的；（2）集合中的元素是无序的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，而数列中的数必须按一定顺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序排列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．数列中各项的排列顺序对于数列来讲是十分重要的，如果两个数列由几个相同的数组成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，但是这些数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的排列顺序不同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，那么这两个数列就是不同的数列.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EX.46_1#4cc6aeda0?vaa=1&amp;vcp=1&amp;vop=1&amp;pid=94f1b0ded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6042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r="-1262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ada54cc3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fada54cc3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第五章</a:t>
            </a:r>
            <a:endParaRPr lang="en-US" altLang="zh-CN" sz="5400" dirty="0"/>
          </a:p>
        </p:txBody>
      </p:sp>
      <p:sp>
        <p:nvSpPr>
          <p:cNvPr id="4" name="C_1_BD#fada54cc3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47_1#d21e4d580?vaa=1&amp;vcp=1&amp;vop=1&amp;pid=94f1b0ded&amp;color=36,64,97&amp;vtp=1&amp;bt=1&amp;bbb=1"/>
          <p:cNvSpPr/>
          <p:nvPr/>
        </p:nvSpPr>
        <p:spPr>
          <a:xfrm>
            <a:off x="539496" y="214803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1-1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（多选）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下列叙述错误的是(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7_AN.49_1#d21e4d580.bracket?vaa=1&amp;vcp=1&amp;vop=1&amp;pid=94f1b0ded&amp;color=36,64,97&amp;vpa=9&amp;vtp=1&amp;bbb=1"/>
          <p:cNvSpPr/>
          <p:nvPr/>
        </p:nvSpPr>
        <p:spPr>
          <a:xfrm>
            <a:off x="3890709" y="2227534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47_2#d21e4d580.choices?vaa=1&amp;vcp=1&amp;vop=1&amp;pid=94f1b0ded&amp;color=36,64,97&amp;vtp=1&amp;bbb=1"/>
              <p:cNvSpPr/>
              <p:nvPr/>
            </p:nvSpPr>
            <p:spPr>
              <a:xfrm>
                <a:off x="539496" y="252014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A.数列10，9，8，7可表示为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，9，8，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.数列1，3，5，7与3，1，5，7是相同的数列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.数列的项可以相等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可能是同一数列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7_BD.47_2#d21e4d580.choices?vaa=1&amp;vcp=1&amp;vop=1&amp;pid=94f1b0de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014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48_1#d21e4d580?vaa=1&amp;vcp=1&amp;vop=1&amp;pid=94f1b0ded&amp;color=36,64,97&amp;vtp=1&amp;bbb=1&amp;hb=1"/>
              <p:cNvSpPr/>
              <p:nvPr/>
            </p:nvSpPr>
            <p:spPr>
              <a:xfrm>
                <a:off x="539496" y="3301828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数列10，9，8，7与由实数10，9，8，7组成的集合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，9，8，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是两个不同的概念，故A项错误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据数列的定义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，如果组成两个数列的数相同，但排列顺序不同，那么这两个数列是不同的数列，故B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项错误；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同一个数在数列中可以重复出现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，如常数列1，1，1，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，故C项正确；当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示同一数列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，故D项正确.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48_1#d21e4d580?vaa=1&amp;vcp=1&amp;vop=1&amp;pid=94f1b0de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1828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r="-54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af5b682d?vcp=1&amp;pid=05b25945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根据数列的前若干项写数列的通项公式</a:t>
            </a:r>
            <a:endParaRPr lang="en-US" altLang="zh-CN" sz="2200" dirty="0"/>
          </a:p>
        </p:txBody>
      </p:sp>
      <p:sp>
        <p:nvSpPr>
          <p:cNvPr id="3" name="QO_7_BD.51_1#4c50676ae?vcp=1&amp;vop=1&amp;pid=aaf5b682d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写出下列数列的一个通项公式：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BD.52_1#7aeeb9a96?vcp=1&amp;vop=1&amp;pid=4c50676ae&amp;color=36,64,97&amp;vtp=1&amp;bbb=1"/>
              <p:cNvSpPr/>
              <p:nvPr/>
            </p:nvSpPr>
            <p:spPr>
              <a:xfrm>
                <a:off x="539496" y="173014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3，5，9，17，33，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BD.52_1#7aeeb9a96?vcp=1&amp;vop=1&amp;pid=4c50676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AN.53_1#7aeeb9a96?vcp=1&amp;vop=1&amp;pid=4c50676ae&amp;color=36,64,97&amp;vtp=1&amp;bbb=1&amp;hb=1"/>
              <p:cNvSpPr/>
              <p:nvPr/>
            </p:nvSpPr>
            <p:spPr>
              <a:xfrm>
                <a:off x="539496" y="2103461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以该数列的一个通项公式为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8_AN.53_1#7aeeb9a96?vcp=1&amp;vop=1&amp;pid=4c50676a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3461"/>
                <a:ext cx="11109960" cy="773430"/>
              </a:xfrm>
              <a:prstGeom prst="rect">
                <a:avLst/>
              </a:prstGeom>
              <a:blipFill>
                <a:blip r:embed="rId4"/>
                <a:stretch>
                  <a:fillRect l="-1317" r="-109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8_BD.54_1#783946cd1?vcp=1&amp;vop=1&amp;pid=4c50676ae&amp;color=36,64,97&amp;vtp=1&amp;bbb=1"/>
              <p:cNvSpPr/>
              <p:nvPr/>
            </p:nvSpPr>
            <p:spPr>
              <a:xfrm>
                <a:off x="539496" y="2880574"/>
                <a:ext cx="11109960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，8，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8_BD.54_1#783946cd1?vcp=1&amp;vop=1&amp;pid=4c50676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0574"/>
                <a:ext cx="11109960" cy="536131"/>
              </a:xfrm>
              <a:prstGeom prst="rect">
                <a:avLst/>
              </a:prstGeom>
              <a:blipFill>
                <a:blip r:embed="rId5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8_AN.55_1#783946cd1?vcp=1&amp;vop=1&amp;pid=4c50676ae&amp;color=36,64,97&amp;vtp=1&amp;bbb=1&amp;hb=1"/>
              <p:cNvSpPr/>
              <p:nvPr/>
            </p:nvSpPr>
            <p:spPr>
              <a:xfrm>
                <a:off x="539496" y="3424071"/>
                <a:ext cx="11109960" cy="8780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【解】观察可知，各项都可以化成分母为2，分子为对应项的序号的平方的形式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，所以该数列的一个通项公式为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8_AN.55_1#783946cd1?vcp=1&amp;vop=1&amp;pid=4c50676a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4071"/>
                <a:ext cx="11109960" cy="878078"/>
              </a:xfrm>
              <a:prstGeom prst="rect">
                <a:avLst/>
              </a:prstGeom>
              <a:blipFill>
                <a:blip r:embed="rId6"/>
                <a:stretch>
                  <a:fillRect l="-1317" r="-1262" b="-90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8_BD.56_1#7e56a2b88?vcp=1&amp;vop=1&amp;pid=4c50676ae&amp;color=36,64,97&amp;vtp=1&amp;bbb=1"/>
              <p:cNvSpPr/>
              <p:nvPr/>
            </p:nvSpPr>
            <p:spPr>
              <a:xfrm>
                <a:off x="539496" y="4307927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8_BD.56_1#7e56a2b88?vcp=1&amp;vop=1&amp;pid=4c50676a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07927"/>
                <a:ext cx="11109960" cy="535559"/>
              </a:xfrm>
              <a:prstGeom prst="rect">
                <a:avLst/>
              </a:prstGeom>
              <a:blipFill>
                <a:blip r:embed="rId7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8_AN.57_1#7e56a2b88?vcp=1&amp;vop=1&amp;pid=4c50676ae&amp;color=36,64,97&amp;vtp=1&amp;bbb=1&amp;hb=1"/>
              <p:cNvSpPr/>
              <p:nvPr/>
            </p:nvSpPr>
            <p:spPr>
              <a:xfrm>
                <a:off x="539496" y="4853836"/>
                <a:ext cx="11109960" cy="94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，所以该数列的一个通项公式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O_8_AN.57_1#7e56a2b88?vcp=1&amp;vop=1&amp;pid=4c50676a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53836"/>
                <a:ext cx="11109960" cy="941959"/>
              </a:xfrm>
              <a:prstGeom prst="rect">
                <a:avLst/>
              </a:prstGeom>
              <a:blipFill>
                <a:blip r:embed="rId8"/>
                <a:stretch>
                  <a:fillRect l="-1317" r="-220" b="-83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58_1#cb0ad415e?vcp=1&amp;vop=1&amp;pid=4c50676ae&amp;color=36,64,97&amp;vtp=1&amp;bt=1&amp;bbb=1"/>
              <p:cNvSpPr/>
              <p:nvPr/>
            </p:nvSpPr>
            <p:spPr>
              <a:xfrm>
                <a:off x="539496" y="95188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5，55，555，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555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58_1#cb0ad415e?vcp=1&amp;vop=1&amp;pid=4c50676a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5188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59_1#cb0ad415e?vcp=1&amp;vop=1&amp;pid=4c50676ae&amp;color=36,64,97&amp;vtp=1&amp;bbb=1&amp;hb=1"/>
              <p:cNvSpPr/>
              <p:nvPr/>
            </p:nvSpPr>
            <p:spPr>
              <a:xfrm>
                <a:off x="539496" y="1312817"/>
                <a:ext cx="11109960" cy="1282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【解】因为数列9，99，999，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999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,所以它的一个通项公式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，所以题中数列各项可改写为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55=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×99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555=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×999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555=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，由此可得该数列的一个通项公式为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8_AN.59_1#cb0ad415e?vcp=1&amp;vop=1&amp;pid=4c50676a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2817"/>
                <a:ext cx="11109960" cy="1282700"/>
              </a:xfrm>
              <a:prstGeom prst="rect">
                <a:avLst/>
              </a:prstGeom>
              <a:blipFill>
                <a:blip r:embed="rId4"/>
                <a:stretch>
                  <a:fillRect l="-1317" r="-604" b="-61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7_EX.60_1#4c50676ae?vcp=1&amp;vop=1&amp;pid=aaf5b682d&amp;color=36,64,97&amp;vtp=1&amp;bbb=1&amp;hb=1"/>
          <p:cNvSpPr/>
          <p:nvPr/>
        </p:nvSpPr>
        <p:spPr>
          <a:xfrm>
            <a:off x="539496" y="2602756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由数列的前若干项写出数列的通项公式，只需观察数列中各项的构成规律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，写出项与项的序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号的关系式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，从而得到通项公式．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EX.61_1#4c50676ae?vcp=1&amp;vop=1&amp;pid=aaf5b682d&amp;color=36,64,97&amp;vtp=1&amp;bbb=1&amp;hb=1"/>
              <p:cNvSpPr/>
              <p:nvPr/>
            </p:nvSpPr>
            <p:spPr>
              <a:xfrm>
                <a:off x="539496" y="3428256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已知数列的前若干项，写出数列的一个通项公式，常用的方法：（1）通过观察、分析、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联想、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比较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，发现项与项的序号之间的关系；（2）如果项与项的序号之间的关系不明显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，那么可将该数列中的项同时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加上或减去一个数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，或分解、还原等，使规律呈现出来，便于找出通项公式；（3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）借助一些基本数列的通项公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式求解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等；（4）正、负数值间隔的数列用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来调整；（5）项中出现分式形式时要根据分子、分母的特征分别找通项，同时注意分子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、分母间的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.另外，需注意并不是所有的数列都有通项公式，且有些数列的通项公式不唯一.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7_EX.61_1#4c50676ae?vcp=1&amp;vop=1&amp;pid=aaf5b682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8256"/>
                <a:ext cx="11109960" cy="2449640"/>
              </a:xfrm>
              <a:prstGeom prst="rect">
                <a:avLst/>
              </a:prstGeom>
              <a:blipFill>
                <a:blip r:embed="rId5"/>
                <a:stretch>
                  <a:fillRect l="-1317" r="-3293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62_1#d44259743?vaa=1&amp;vcp=1&amp;vop=1&amp;pid=aaf5b682d&amp;color=36,64,97&amp;vtp=1&amp;bt=1&amp;bbb=1"/>
              <p:cNvSpPr/>
              <p:nvPr/>
            </p:nvSpPr>
            <p:spPr>
              <a:xfrm>
                <a:off x="539496" y="147531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[福建宁德2025高二期末]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数列1，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，4，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，16,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62_1#d44259743?vaa=1&amp;vcp=1&amp;vop=1&amp;pid=aaf5b682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531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4_1#d44259743.bracket?vaa=1&amp;vcp=1&amp;vop=1&amp;pid=aaf5b682d&amp;color=36,64,97&amp;vpa=10&amp;vtp=1"/>
          <p:cNvSpPr/>
          <p:nvPr/>
        </p:nvSpPr>
        <p:spPr>
          <a:xfrm>
            <a:off x="8854440" y="155481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62_2#d44259743.choices?vaa=1&amp;vcp=1&amp;vop=1&amp;pid=aaf5b682d&amp;color=36,64,97&amp;vtp=1&amp;bbb=1"/>
              <p:cNvSpPr/>
              <p:nvPr/>
            </p:nvSpPr>
            <p:spPr>
              <a:xfrm>
                <a:off x="539496" y="1889397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26690" algn="l"/>
                    <a:tab pos="5262880" algn="l"/>
                    <a:tab pos="81546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62_2#d44259743.choices?vaa=1&amp;vcp=1&amp;vop=1&amp;pid=aaf5b682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9397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63_1#d44259743?vaa=1&amp;vcp=1&amp;vop=1&amp;pid=aaf5b682d&amp;color=36,64,97&amp;vtp=1&amp;bbb=1"/>
              <p:cNvSpPr/>
              <p:nvPr/>
            </p:nvSpPr>
            <p:spPr>
              <a:xfrm>
                <a:off x="539496" y="2250014"/>
                <a:ext cx="11109960" cy="32875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数列1，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，4，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，16,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endParaRPr lang="en-US" altLang="zh-CN" sz="1800" dirty="0">
                  <a:solidFill>
                    <a:srgbClr val="003760"/>
                  </a:solidFill>
                  <a:latin typeface="SimSun" panose="02010600030101010101" pitchFamily="2" charset="-122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63_1#d44259743?vaa=1&amp;vcp=1&amp;vop=1&amp;pid=aaf5b682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0014"/>
                <a:ext cx="11109960" cy="3287586"/>
              </a:xfrm>
              <a:prstGeom prst="rect">
                <a:avLst/>
              </a:prstGeom>
              <a:blipFill>
                <a:blip r:embed="rId5"/>
                <a:stretch>
                  <a:fillRect l="-1317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66_1#67406d8fb?vaa=1&amp;vcp=1&amp;vop=1&amp;pid=aaf5b682d&amp;color=36,64,97&amp;vtp=1&amp;bt=1&amp;bbb=1"/>
              <p:cNvSpPr/>
              <p:nvPr/>
            </p:nvSpPr>
            <p:spPr>
              <a:xfrm>
                <a:off x="539496" y="2433243"/>
                <a:ext cx="11109960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数列0，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，4，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的一个通项公式为(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66_1#67406d8fb?vaa=1&amp;vcp=1&amp;vop=1&amp;pid=aaf5b682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33243"/>
                <a:ext cx="11109960" cy="536131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8_1#67406d8fb.bracket?vaa=1&amp;vcp=1&amp;vop=1&amp;pid=aaf5b682d&amp;color=36,64,97&amp;vpa=11&amp;vtp=1"/>
          <p:cNvSpPr/>
          <p:nvPr/>
        </p:nvSpPr>
        <p:spPr>
          <a:xfrm>
            <a:off x="5151184" y="263053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66_2#67406d8fb.choices?vaa=1&amp;vcp=1&amp;vop=1&amp;pid=aaf5b682d&amp;color=36,64,97&amp;vtp=1&amp;bbb=1"/>
              <p:cNvSpPr/>
              <p:nvPr/>
            </p:nvSpPr>
            <p:spPr>
              <a:xfrm>
                <a:off x="539496" y="2973692"/>
                <a:ext cx="11109960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694940" algn="l"/>
                    <a:tab pos="5453380" algn="l"/>
                    <a:tab pos="83769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66_2#67406d8fb.choices?vaa=1&amp;vcp=1&amp;vop=1&amp;pid=aaf5b682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3692"/>
                <a:ext cx="11109960" cy="458978"/>
              </a:xfrm>
              <a:prstGeom prst="rect">
                <a:avLst/>
              </a:prstGeom>
              <a:blipFill>
                <a:blip r:embed="rId4"/>
                <a:stretch>
                  <a:fillRect l="-1317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67_1#67406d8fb?vaa=1&amp;vcp=1&amp;vop=1&amp;pid=aaf5b682d&amp;color=36,64,97&amp;vtp=1&amp;bbb=1"/>
              <p:cNvSpPr/>
              <p:nvPr/>
            </p:nvSpPr>
            <p:spPr>
              <a:xfrm>
                <a:off x="539496" y="3443528"/>
                <a:ext cx="11109960" cy="9288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数列0，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，4，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，即数列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以该数列的一个通项公式为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67_1#67406d8fb?vaa=1&amp;vcp=1&amp;vop=1&amp;pid=aaf5b682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43528"/>
                <a:ext cx="11109960" cy="928878"/>
              </a:xfrm>
              <a:prstGeom prst="rect">
                <a:avLst/>
              </a:prstGeom>
              <a:blipFill>
                <a:blip r:embed="rId5"/>
                <a:stretch>
                  <a:fillRect l="-1317" b="-92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70_1#f2aa8233f?vaa=1&amp;vcp=1&amp;vop=1&amp;pid=aaf5b682d&amp;color=36,64,97&amp;vtp=1&amp;bt=1&amp;bbb=1&amp;hb=1"/>
              <p:cNvSpPr/>
              <p:nvPr/>
            </p:nvSpPr>
            <p:spPr>
              <a:xfrm>
                <a:off x="539496" y="1296371"/>
                <a:ext cx="11109960" cy="79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[吉林通化2025高二开学考]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已知一个无穷数列的前4项分别为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，则该数列的一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个通项公式可以为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70_1#f2aa8233f?vaa=1&amp;vcp=1&amp;vop=1&amp;pid=aaf5b682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96371"/>
                <a:ext cx="11109960" cy="795655"/>
              </a:xfrm>
              <a:prstGeom prst="rect">
                <a:avLst/>
              </a:prstGeom>
              <a:blipFill>
                <a:blip r:embed="rId3"/>
                <a:stretch>
                  <a:fillRect l="-1317" r="-220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72_1#f2aa8233f.bracket?vaa=1&amp;vcp=1&amp;vop=1&amp;pid=aaf5b682d&amp;color=36,64,97&amp;vpa=12&amp;vtp=1"/>
          <p:cNvSpPr/>
          <p:nvPr/>
        </p:nvSpPr>
        <p:spPr>
          <a:xfrm>
            <a:off x="3012440" y="181929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70_2#f2aa8233f.choices?vaa=1&amp;vcp=1&amp;vop=1&amp;pid=aaf5b682d&amp;color=36,64,97&amp;vtp=1&amp;bbb=1"/>
              <p:cNvSpPr/>
              <p:nvPr/>
            </p:nvSpPr>
            <p:spPr>
              <a:xfrm>
                <a:off x="539496" y="2095644"/>
                <a:ext cx="11109960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70_2#f2aa8233f.choices?vaa=1&amp;vcp=1&amp;vop=1&amp;pid=aaf5b682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5644"/>
                <a:ext cx="11109960" cy="1110171"/>
              </a:xfrm>
              <a:prstGeom prst="rect">
                <a:avLst/>
              </a:prstGeom>
              <a:blipFill>
                <a:blip r:embed="rId4"/>
                <a:stretch>
                  <a:fillRect l="-1317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71_1#f2aa8233f?vaa=1&amp;vcp=1&amp;vop=1&amp;pid=aaf5b682d&amp;color=36,64,97&amp;vtp=1&amp;bbb=1&amp;hb=1"/>
              <p:cNvSpPr/>
              <p:nvPr/>
            </p:nvSpPr>
            <p:spPr>
              <a:xfrm>
                <a:off x="539496" y="3216610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方法一：前4项符号前面的整数部分依次为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3=2×1+1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5=2×2+1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7=2×3+1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9=2×4+1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项的整数部分为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，符号后面的分数部分的分子依次为1,3,5,7,是正奇数，分母依次为2,4,8,16,是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2的指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数幂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项符号后面的分数部分为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，按减、加相间分别将各项的两部分连接起来，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：利用排除法，当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时，排除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时，排除A.故选D.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71_1#f2aa8233f?vaa=1&amp;vcp=1&amp;vop=1&amp;pid=aaf5b682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6610"/>
                <a:ext cx="11109960" cy="2030540"/>
              </a:xfrm>
              <a:prstGeom prst="rect">
                <a:avLst/>
              </a:prstGeom>
              <a:blipFill>
                <a:blip r:embed="rId5"/>
                <a:stretch>
                  <a:fillRect l="-1317" r="-1262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97659c3e?vcp=1&amp;pid=05b25945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数列中项的求解与判断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74_1#d86530b81?vcp=1&amp;vop=1&amp;pid=097659c3e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74_1#d86530b81?vcp=1&amp;vop=1&amp;pid=097659c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8_BD.75_1#38b073a72?vcp=1&amp;vop=1&amp;pid=d86530b81&amp;color=36,64,97&amp;vtp=1&amp;bbb=1"/>
          <p:cNvSpPr/>
          <p:nvPr/>
        </p:nvSpPr>
        <p:spPr>
          <a:xfrm>
            <a:off x="539496" y="168817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写出数列的第4项和第6项.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AN.76_1#38b073a72?vcp=1&amp;vop=1&amp;pid=d86530b81&amp;color=36,64,97&amp;vtp=1&amp;bbb=1"/>
              <p:cNvSpPr/>
              <p:nvPr/>
            </p:nvSpPr>
            <p:spPr>
              <a:xfrm>
                <a:off x="539496" y="2052661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−28×4=−64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−28×6=−60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8_AN.76_1#38b073a72?vcp=1&amp;vop=1&amp;pid=d86530b8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2661"/>
                <a:ext cx="11109960" cy="772859"/>
              </a:xfrm>
              <a:prstGeom prst="rect">
                <a:avLst/>
              </a:prstGeom>
              <a:blipFill>
                <a:blip r:embed="rId4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8_BD.77_1#eeba65102?vcp=1&amp;vop=1&amp;pid=d86530b81&amp;color=36,64,97&amp;vtp=1&amp;bbb=1"/>
              <p:cNvSpPr/>
              <p:nvPr/>
            </p:nvSpPr>
            <p:spPr>
              <a:xfrm>
                <a:off x="539496" y="28763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和68是该数列的项吗？若是，请求出是第几项？若不是，请说明理由.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8_BD.77_1#eeba65102?vcp=1&amp;vop=1&amp;pid=d86530b8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6319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8_AN.78_1#eeba65102?vcp=1&amp;vop=1&amp;pid=d86530b81&amp;color=36,64,97&amp;vtp=1&amp;bbb=1"/>
              <p:cNvSpPr/>
              <p:nvPr/>
            </p:nvSpPr>
            <p:spPr>
              <a:xfrm>
                <a:off x="539496" y="3249636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是该数列的项，理由如下：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+49=0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∴−49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是该数列的第7项.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不是该数列的项，理由如下：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−68=0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，均不是正整数，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不是该数列的项.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8_AN.78_1#eeba65102?vcp=1&amp;vop=1&amp;pid=d86530b8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9636"/>
                <a:ext cx="11109960" cy="2095500"/>
              </a:xfrm>
              <a:prstGeom prst="rect">
                <a:avLst/>
              </a:prstGeom>
              <a:blipFill>
                <a:blip r:embed="rId6"/>
                <a:stretch>
                  <a:fillRect l="-1317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79_1#d86530b81?vcp=1&amp;vop=1&amp;pid=097659c3e&amp;color=36,64,97&amp;mp=1&amp;vtp=1&amp;bt=1&amp;bbb=1&amp;hb=1"/>
              <p:cNvSpPr/>
              <p:nvPr/>
            </p:nvSpPr>
            <p:spPr>
              <a:xfrm>
                <a:off x="539496" y="213203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分别代入通项公式，即可求得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；（2）令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分别求得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是正整数，则是数列的项，否则不是数列的项.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EX.79_1#d86530b81?vcp=1&amp;vop=1&amp;pid=097659c3e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2031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80_1#d86530b81?vcp=1&amp;vop=1&amp;pid=097659c3e&amp;color=36,64,97&amp;vtp=1&amp;bbb=1&amp;hb=1"/>
              <p:cNvSpPr/>
              <p:nvPr/>
            </p:nvSpPr>
            <p:spPr>
              <a:xfrm>
                <a:off x="539496" y="2910160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已知数列的通项公式求项，只要用相应项的序号代替通项公式中的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，即可求出相应的项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过来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，判断某一个数是否为数列中的项，可用数列的通项公式建立以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为未知数的方程，若方程有正整数解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该数是数列中的项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的值即为该数在数列中相应的序号；若方程没有正整数解，则该数不是数列中的项.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由递推公式求数列的某些项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，只需将题目给出的已知项代入递推公式求解，依次类推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，逐步求得所要求的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.另外，若所要求的项所对应的序号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较大，则可以考虑利用数列的周期性求解.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EX.80_1#d86530b81?vcp=1&amp;vop=1&amp;pid=097659c3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0160"/>
                <a:ext cx="11109960" cy="2030540"/>
              </a:xfrm>
              <a:prstGeom prst="rect">
                <a:avLst/>
              </a:prstGeom>
              <a:blipFill>
                <a:blip r:embed="rId4"/>
                <a:stretch>
                  <a:fillRect l="-1317" r="-142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81_1#68f0ebae7?vaa=1&amp;vcp=1&amp;vop=1&amp;pid=097659c3e&amp;color=36,64,97&amp;vtp=1&amp;bt=1&amp;bbb=1"/>
              <p:cNvSpPr/>
              <p:nvPr/>
            </p:nvSpPr>
            <p:spPr>
              <a:xfrm>
                <a:off x="539496" y="296035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81_1#68f0ebae7?vaa=1&amp;vcp=1&amp;vop=1&amp;pid=097659c3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035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83_1#68f0ebae7.bracket?vaa=1&amp;vcp=1&amp;vop=1&amp;pid=097659c3e&amp;color=36,64,97&amp;vpa=13&amp;vtp=1"/>
          <p:cNvSpPr/>
          <p:nvPr/>
        </p:nvSpPr>
        <p:spPr>
          <a:xfrm>
            <a:off x="6355144" y="303985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81_2#68f0ebae7.choices?vaa=1&amp;vcp=1&amp;vop=1&amp;pid=097659c3e&amp;color=36,64,97&amp;vtp=1&amp;bbb=1"/>
          <p:cNvSpPr/>
          <p:nvPr/>
        </p:nvSpPr>
        <p:spPr>
          <a:xfrm>
            <a:off x="539496" y="333246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82_1#68f0ebae7?vaa=1&amp;vcp=1&amp;vop=1&amp;pid=097659c3e&amp;color=36,64,97&amp;vtp=1&amp;bbb=1"/>
              <p:cNvSpPr/>
              <p:nvPr/>
            </p:nvSpPr>
            <p:spPr>
              <a:xfrm>
                <a:off x="539496" y="3738930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=25−5+1=21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82_1#68f0ebae7?vaa=1&amp;vcp=1&amp;vop=1&amp;pid=097659c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8930"/>
                <a:ext cx="11109960" cy="363284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85_1#7c534405b?vaa=1&amp;vcp=1&amp;vop=1&amp;pid=097659c3e&amp;color=36,64,97&amp;vtp=1&amp;bt=1&amp;bbb=1"/>
              <p:cNvSpPr/>
              <p:nvPr/>
            </p:nvSpPr>
            <p:spPr>
              <a:xfrm>
                <a:off x="539496" y="2676385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85_1#7c534405b?vaa=1&amp;vcp=1&amp;vop=1&amp;pid=097659c3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6385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87_1#7c534405b.bracket?vaa=1&amp;vcp=1&amp;vop=1&amp;pid=097659c3e&amp;color=36,64,97&amp;vpa=14&amp;vtp=1"/>
          <p:cNvSpPr/>
          <p:nvPr/>
        </p:nvSpPr>
        <p:spPr>
          <a:xfrm>
            <a:off x="5686933" y="289291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85_2#7c534405b.choices?vaa=1&amp;vcp=1&amp;vop=1&amp;pid=097659c3e&amp;color=36,64,97&amp;vtp=1&amp;bbb=1"/>
              <p:cNvSpPr/>
              <p:nvPr/>
            </p:nvSpPr>
            <p:spPr>
              <a:xfrm>
                <a:off x="539496" y="327023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39390" algn="l"/>
                    <a:tab pos="5656580" algn="l"/>
                    <a:tab pos="85737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7_BD.85_2#7c534405b.choices?vaa=1&amp;vcp=1&amp;vop=1&amp;pid=097659c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0236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86_1#7c534405b?vaa=1&amp;vcp=1&amp;vop=1&amp;pid=097659c3e&amp;color=36,64,97&amp;vtp=1&amp;bbb=1"/>
              <p:cNvSpPr/>
              <p:nvPr/>
            </p:nvSpPr>
            <p:spPr>
              <a:xfrm>
                <a:off x="539496" y="3807637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86_1#7c534405b?vaa=1&amp;vcp=1&amp;vop=1&amp;pid=097659c3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07637"/>
                <a:ext cx="11109960" cy="584200"/>
              </a:xfrm>
              <a:prstGeom prst="rect">
                <a:avLst/>
              </a:prstGeom>
              <a:blipFill>
                <a:blip r:embed="rId5"/>
                <a:stretch>
                  <a:fillRect l="-1317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5c37517de.fixed?vcp=1&amp;pid=fada54cc3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5c37517de.fixed?vcp=1&amp;pid=fada54cc3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5.1</a:t>
            </a:r>
            <a:endParaRPr lang="en-US" altLang="zh-CN" sz="5400" dirty="0"/>
          </a:p>
        </p:txBody>
      </p:sp>
      <p:sp>
        <p:nvSpPr>
          <p:cNvPr id="4" name="C_2_BD#5c37517de.fixed?vcp=1&amp;pid=fada54cc3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数列基础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89_1#6a97c9bd0?vaa=1&amp;vcp=1&amp;vop=1&amp;pid=097659c3e&amp;color=36,64,97&amp;vtp=1&amp;bt=1&amp;bbb=1"/>
              <p:cNvSpPr/>
              <p:nvPr/>
            </p:nvSpPr>
            <p:spPr>
              <a:xfrm>
                <a:off x="539496" y="276071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若一数列为1，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89_1#6a97c9bd0?vaa=1&amp;vcp=1&amp;vop=1&amp;pid=097659c3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071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1_1#6a97c9bd0.bracket?vaa=1&amp;vcp=1&amp;vop=1&amp;pid=097659c3e&amp;color=36,64,97&amp;vpa=15&amp;vtp=1"/>
          <p:cNvSpPr/>
          <p:nvPr/>
        </p:nvSpPr>
        <p:spPr>
          <a:xfrm>
            <a:off x="5274628" y="284021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89_2#6a97c9bd0.choices?vaa=1&amp;vcp=1&amp;vop=1&amp;pid=097659c3e&amp;color=36,64,97&amp;vtp=1&amp;bbb=1"/>
          <p:cNvSpPr/>
          <p:nvPr/>
        </p:nvSpPr>
        <p:spPr>
          <a:xfrm>
            <a:off x="539496" y="313282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329815" algn="l"/>
                <a:tab pos="5320030" algn="l"/>
                <a:tab pos="83102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.不在此数列中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.是这个数列的第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.是这个数列的第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.是这个数列的第15项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90_1#6a97c9bd0?vaa=1&amp;vcp=1&amp;vop=1&amp;pid=097659c3e&amp;color=36,64,97&amp;vtp=1&amp;bbb=1&amp;hb=1"/>
              <p:cNvSpPr/>
              <p:nvPr/>
            </p:nvSpPr>
            <p:spPr>
              <a:xfrm>
                <a:off x="539496" y="3497313"/>
                <a:ext cx="11109960" cy="7949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，所以符合题意的一个通项公式为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是这个数列的第15项.故选D.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90_1#6a97c9bd0?vaa=1&amp;vcp=1&amp;vop=1&amp;pid=097659c3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7313"/>
                <a:ext cx="11109960" cy="794957"/>
              </a:xfrm>
              <a:prstGeom prst="rect">
                <a:avLst/>
              </a:prstGeom>
              <a:blipFill>
                <a:blip r:embed="rId4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93_1#3eadd841d?vaa=1&amp;vcp=1&amp;vop=1&amp;pid=097659c3e&amp;color=36,64,97&amp;vtp=1&amp;bt=1&amp;bbb=1&amp;hb=1"/>
              <p:cNvSpPr/>
              <p:nvPr/>
            </p:nvSpPr>
            <p:spPr>
              <a:xfrm>
                <a:off x="539496" y="1763032"/>
                <a:ext cx="11109960" cy="1976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九连环是我国从古至今广泛流传的一种益智玩具，它用九个圆环相连成串，以解开为胜．据明代杨慎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《丹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铅总录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》记载，“两环互相贯为一，得其关捩，解之为二，又合而为一．”在某种玩法中，用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表示解下</a:t>
                </a:r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个圆环所需的最少移动次数.若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则解下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5个环所需的最少移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动次数为(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93_1#3eadd841d?vaa=1&amp;vcp=1&amp;vop=1&amp;pid=097659c3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3032"/>
                <a:ext cx="11109960" cy="1976755"/>
              </a:xfrm>
              <a:prstGeom prst="rect">
                <a:avLst/>
              </a:prstGeom>
              <a:blipFill>
                <a:blip r:embed="rId3"/>
                <a:stretch>
                  <a:fillRect l="-1317" r="-604" b="-74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95_1#3eadd841d.bracket?vaa=1&amp;vcp=1&amp;vop=1&amp;pid=097659c3e&amp;color=36,64,97&amp;vpa=16&amp;vtp=1"/>
          <p:cNvSpPr/>
          <p:nvPr/>
        </p:nvSpPr>
        <p:spPr>
          <a:xfrm>
            <a:off x="1615821" y="346813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93_2#3eadd841d.choices?vaa=1&amp;vcp=1&amp;vop=1&amp;pid=097659c3e&amp;color=36,64,97&amp;vtp=1&amp;bbb=1"/>
          <p:cNvSpPr/>
          <p:nvPr/>
        </p:nvSpPr>
        <p:spPr>
          <a:xfrm>
            <a:off x="539496" y="378264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94_1#3eadd841d?vaa=1&amp;vcp=1&amp;vop=1&amp;pid=097659c3e&amp;color=36,64,97&amp;vtp=1&amp;bbb=1&amp;hb=1"/>
              <p:cNvSpPr/>
              <p:nvPr/>
            </p:nvSpPr>
            <p:spPr>
              <a:xfrm>
                <a:off x="539496" y="4155966"/>
                <a:ext cx="11109960" cy="1141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−1=7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.所以解下5个环所需的最少移动次数为16.故选C.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94_1#3eadd841d?vaa=1&amp;vcp=1&amp;vop=1&amp;pid=097659c3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55966"/>
                <a:ext cx="11109960" cy="1141540"/>
              </a:xfrm>
              <a:prstGeom prst="rect">
                <a:avLst/>
              </a:prstGeom>
              <a:blipFill>
                <a:blip r:embed="rId4"/>
                <a:stretch>
                  <a:fillRect l="-1317" b="-12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5e0b03db?vcp=1&amp;pid=2946d3e12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高分进阶</a:t>
            </a:r>
            <a:endParaRPr lang="en-US" altLang="zh-CN" sz="2400" dirty="0"/>
          </a:p>
        </p:txBody>
      </p:sp>
      <p:sp>
        <p:nvSpPr>
          <p:cNvPr id="3" name="C_6_BD#b7cf899d8?vcp=1&amp;pid=b5e0b03db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利用数列的递推关系求数列的通项公式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97_1#c7cb7859e?vcp=1&amp;vop=1&amp;pid=b7cf899d8&amp;color=36,64,97&amp;vtp=1&amp;bbb=1"/>
              <p:cNvSpPr/>
              <p:nvPr/>
            </p:nvSpPr>
            <p:spPr>
              <a:xfrm>
                <a:off x="539496" y="1807551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，以后各项满足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97_1#c7cb7859e?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7551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147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BD.98_1#15bccbc21?vcp=1&amp;vop=1&amp;pid=c7cb7859e&amp;color=36,64,97&amp;vtp=1&amp;bbb=1"/>
              <p:cNvSpPr/>
              <p:nvPr/>
            </p:nvSpPr>
            <p:spPr>
              <a:xfrm>
                <a:off x="539496" y="239175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的前5项；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8_BD.98_1#15bccbc21?vcp=1&amp;vop=1&amp;pid=c7cb7859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1751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8_AN.99_1#15bccbc21?vcp=1&amp;vop=1&amp;pid=c7cb7859e&amp;color=36,64,97&amp;vtp=1&amp;bbb=1"/>
              <p:cNvSpPr/>
              <p:nvPr/>
            </p:nvSpPr>
            <p:spPr>
              <a:xfrm>
                <a:off x="539496" y="2756241"/>
                <a:ext cx="11109960" cy="970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8_AN.99_1#15bccbc21?vcp=1&amp;vop=1&amp;pid=c7cb7859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6241"/>
                <a:ext cx="11109960" cy="970534"/>
              </a:xfrm>
              <a:prstGeom prst="rect">
                <a:avLst/>
              </a:prstGeom>
              <a:blipFill>
                <a:blip r:embed="rId5"/>
                <a:stretch>
                  <a:fillRect l="-1317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100_1#3fb8f9933?vcp=1&amp;vop=1&amp;pid=c7cb7859e&amp;color=36,64,97&amp;vtp=1&amp;bt=1&amp;bbb=1"/>
              <p:cNvSpPr/>
              <p:nvPr/>
            </p:nvSpPr>
            <p:spPr>
              <a:xfrm>
                <a:off x="539496" y="200490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100_1#3fb8f9933?vcp=1&amp;vop=1&amp;pid=c7cb7859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490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101_1#3fb8f9933?vcp=1&amp;vop=1&amp;pid=c7cb7859e&amp;color=36,64,97&amp;vtp=1&amp;bbb=1"/>
              <p:cNvSpPr/>
              <p:nvPr/>
            </p:nvSpPr>
            <p:spPr>
              <a:xfrm>
                <a:off x="539496" y="2378537"/>
                <a:ext cx="11109960" cy="23484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+1+1=2−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符合上式，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8_AN.101_1#3fb8f9933?vcp=1&amp;vop=1&amp;pid=c7cb7859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8537"/>
                <a:ext cx="11109960" cy="2348421"/>
              </a:xfrm>
              <a:prstGeom prst="rect">
                <a:avLst/>
              </a:prstGeom>
              <a:blipFill>
                <a:blip r:embed="rId4"/>
                <a:stretch>
                  <a:fillRect l="-1317" r="-220" b="-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102_1#c7cb7859e?vcp=1&amp;vop=1&amp;pid=b7cf899d8&amp;color=36,64,97&amp;mp=1&amp;vtp=1&amp;bt=1&amp;bbb=1&amp;hb=1"/>
              <p:cNvSpPr/>
              <p:nvPr/>
            </p:nvSpPr>
            <p:spPr>
              <a:xfrm>
                <a:off x="539496" y="2588882"/>
                <a:ext cx="11109960" cy="172808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本题运用累加法与裂项相消法，有如下特点：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；（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的递推公式，可先求数列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的通项公式再取其倒数，即可求得数列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EX.102_1#c7cb7859e?vcp=1&amp;vop=1&amp;pid=b7cf899d8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88882"/>
                <a:ext cx="11109960" cy="1728089"/>
              </a:xfrm>
              <a:prstGeom prst="rect">
                <a:avLst/>
              </a:prstGeom>
              <a:blipFill>
                <a:blip r:embed="rId3"/>
                <a:stretch>
                  <a:fillRect l="-384" b="-31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03_1#119b65943?vaa=1&amp;vcp=1&amp;vop=1&amp;pid=b7cf899d8&amp;color=36,64,97&amp;vtp=1&amp;bt=1&amp;bbb=1"/>
              <p:cNvSpPr/>
              <p:nvPr/>
            </p:nvSpPr>
            <p:spPr>
              <a:xfrm>
                <a:off x="539496" y="2459405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103_1#119b65943?vaa=1&amp;vcp=1&amp;vop=1&amp;pid=b7cf899d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9405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135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05_1#119b65943.bracket?vaa=1&amp;vcp=1&amp;vop=1&amp;pid=b7cf899d8&amp;color=36,64,97&amp;vpa=17&amp;vtp=1"/>
          <p:cNvSpPr/>
          <p:nvPr/>
        </p:nvSpPr>
        <p:spPr>
          <a:xfrm>
            <a:off x="6680200" y="267397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103_2#119b65943.choices?vaa=1&amp;vcp=1&amp;vop=1&amp;pid=b7cf899d8&amp;color=36,64,97&amp;vtp=1&amp;bbb=1"/>
              <p:cNvSpPr/>
              <p:nvPr/>
            </p:nvSpPr>
            <p:spPr>
              <a:xfrm>
                <a:off x="539496" y="3053257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103_2#119b65943.choices?vaa=1&amp;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53257"/>
                <a:ext cx="11109960" cy="535623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04_1#119b65943?vaa=1&amp;vcp=1&amp;vop=1&amp;pid=b7cf899d8&amp;color=36,64,97&amp;vtp=1&amp;bbb=1"/>
              <p:cNvSpPr/>
              <p:nvPr/>
            </p:nvSpPr>
            <p:spPr>
              <a:xfrm>
                <a:off x="539496" y="3599040"/>
                <a:ext cx="11109960" cy="9388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+2=3−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104_1#119b65943?vaa=1&amp;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99040"/>
                <a:ext cx="11109960" cy="938848"/>
              </a:xfrm>
              <a:prstGeom prst="rect">
                <a:avLst/>
              </a:prstGeom>
              <a:blipFill>
                <a:blip r:embed="rId5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07_1#e32f690c8?vaa=1&amp;vcp=1&amp;vop=1&amp;pid=b7cf899d8&amp;color=36,64,97&amp;vtp=1&amp;bt=1&amp;bbb=1"/>
              <p:cNvSpPr/>
              <p:nvPr/>
            </p:nvSpPr>
            <p:spPr>
              <a:xfrm>
                <a:off x="539496" y="2415622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，则该数列的通项公式为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7_BD.107_1#e32f690c8?vaa=1&amp;vcp=1&amp;vop=1&amp;pid=b7cf899d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5622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AN.109_1#e32f690c8.blank?vaa=1&amp;vcp=1&amp;vop=1&amp;pid=b7cf899d8&amp;color=36,64,97&amp;vpa=18&amp;vtp=1&amp;bbb=1&amp;rh=30.66"/>
              <p:cNvSpPr/>
              <p:nvPr/>
            </p:nvSpPr>
            <p:spPr>
              <a:xfrm>
                <a:off x="9126727" y="2441340"/>
                <a:ext cx="542608" cy="3893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7_AN.109_1#e32f690c8.blank?vaa=1&amp;vcp=1&amp;vop=1&amp;pid=b7cf899d8&amp;color=36,64,97&amp;vpa=18&amp;vtp=1&amp;bbb=1&amp;rh=30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6727" y="2441340"/>
                <a:ext cx="542608" cy="389382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08_1#e32f690c8?vaa=1&amp;vcp=1&amp;vop=1&amp;pid=b7cf899d8&amp;color=36,64,97&amp;vtp=1&amp;bbb=1&amp;hb=1"/>
              <p:cNvSpPr/>
              <p:nvPr/>
            </p:nvSpPr>
            <p:spPr>
              <a:xfrm>
                <a:off x="539496" y="2946291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7_AS.108_1#e32f690c8?vaa=1&amp;vcp=1&amp;vop=1&amp;pid=b7cf899d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6291"/>
                <a:ext cx="11109960" cy="584200"/>
              </a:xfrm>
              <a:prstGeom prst="rect">
                <a:avLst/>
              </a:prstGeom>
              <a:blipFill>
                <a:blip r:embed="rId5"/>
                <a:stretch>
                  <a:fillRect l="-1317" b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7_AS.108_1#e32f690c8?vaa=1&amp;vcp=1&amp;vop=1&amp;pid=b7cf899d8&amp;color=36,64,97&amp;vtp=1&amp;bbb=1&amp;hb=1">
                <a:extLst>
                  <a:ext uri="{FF2B5EF4-FFF2-40B4-BE49-F238E27FC236}">
                    <a16:creationId xmlns:a16="http://schemas.microsoft.com/office/drawing/2014/main" id="{AA0068D6-D19C-7A50-B4DC-A56573CB7226}"/>
                  </a:ext>
                </a:extLst>
              </p:cNvPr>
              <p:cNvSpPr/>
              <p:nvPr/>
            </p:nvSpPr>
            <p:spPr>
              <a:xfrm>
                <a:off x="539496" y="3530492"/>
                <a:ext cx="11109960" cy="109747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时，也满足该式，故数列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B_7_AS.108_1#e32f690c8?vaa=1&amp;vcp=1&amp;vop=1&amp;pid=b7cf899d8&amp;color=36,64,97&amp;vtp=1&amp;bbb=1&amp;hb=1">
                <a:extLst>
                  <a:ext uri="{FF2B5EF4-FFF2-40B4-BE49-F238E27FC236}">
                    <a16:creationId xmlns:a16="http://schemas.microsoft.com/office/drawing/2014/main" id="{AA0068D6-D19C-7A50-B4DC-A56573CB72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0492"/>
                <a:ext cx="11109960" cy="1097471"/>
              </a:xfrm>
              <a:prstGeom prst="rect">
                <a:avLst/>
              </a:prstGeom>
              <a:blipFill>
                <a:blip r:embed="rId6"/>
                <a:stretch>
                  <a:fillRect l="-549" b="-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11_1#7fe0a9f4c?vcp=1&amp;vop=1&amp;pid=b7cf899d8&amp;color=36,64,97&amp;vtp=1&amp;bt=1&amp;bbb=1"/>
              <p:cNvSpPr/>
              <p:nvPr/>
            </p:nvSpPr>
            <p:spPr>
              <a:xfrm>
                <a:off x="539496" y="857363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11_1#7fe0a9f4c?vcp=1&amp;vop=1&amp;pid=b7cf899d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57363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12_1#7fe0a9f4c?vcp=1&amp;vop=1&amp;pid=b7cf899d8&amp;color=36,64,97&amp;vtp=1&amp;bbb=1"/>
              <p:cNvSpPr/>
              <p:nvPr/>
            </p:nvSpPr>
            <p:spPr>
              <a:xfrm>
                <a:off x="539496" y="1447661"/>
                <a:ext cx="11109960" cy="47042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个等式左右两边分别相加，得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112_1#7fe0a9f4c?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47661"/>
                <a:ext cx="11109960" cy="4704271"/>
              </a:xfrm>
              <a:prstGeom prst="rect">
                <a:avLst/>
              </a:prstGeom>
              <a:blipFill>
                <a:blip r:embed="rId4"/>
                <a:stretch>
                  <a:fillRect l="-1317" t="-389" b="-18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13_1#eea9012ad?vcp=1&amp;vop=1&amp;pid=b7cf899d8&amp;color=36,64,97&amp;vtp=1&amp;bt=1&amp;bbb=1"/>
              <p:cNvSpPr/>
              <p:nvPr/>
            </p:nvSpPr>
            <p:spPr>
              <a:xfrm>
                <a:off x="539496" y="84469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13_1#eea9012ad?vcp=1&amp;vop=1&amp;pid=b7cf899d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44695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114_1#eea9012ad?vcp=1&amp;vop=1&amp;pid=b7cf899d8&amp;color=36,64,97&amp;vtp=1&amp;bbb=1"/>
              <p:cNvSpPr/>
              <p:nvPr/>
            </p:nvSpPr>
            <p:spPr>
              <a:xfrm>
                <a:off x="539496" y="1375366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由于已知的递推关系式可变形为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的形式，因此可用累乘法求通项公式.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EX.114_1#eea9012ad?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75366"/>
                <a:ext cx="11109960" cy="584200"/>
              </a:xfrm>
              <a:prstGeom prst="rect">
                <a:avLst/>
              </a:prstGeom>
              <a:blipFill>
                <a:blip r:embed="rId4"/>
                <a:stretch>
                  <a:fillRect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15_1#eea9012ad?vcp=1&amp;vop=1&amp;pid=b7cf899d8&amp;color=36,64,97&amp;vtp=1&amp;bbb=1"/>
              <p:cNvSpPr/>
              <p:nvPr/>
            </p:nvSpPr>
            <p:spPr>
              <a:xfrm>
                <a:off x="539496" y="1959565"/>
                <a:ext cx="11109960" cy="344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115_1#eea9012ad?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59565"/>
                <a:ext cx="11109960" cy="3441700"/>
              </a:xfrm>
              <a:prstGeom prst="rect">
                <a:avLst/>
              </a:prstGeom>
              <a:blipFill>
                <a:blip r:embed="rId5"/>
                <a:stretch>
                  <a:fillRect l="-1317" b="-2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EX.116_1#eea9012ad?vcp=1&amp;vop=1&amp;pid=b7cf899d8&amp;color=36,64,97&amp;vtp=1&amp;bbb=1&amp;hb=1"/>
              <p:cNvSpPr/>
              <p:nvPr/>
            </p:nvSpPr>
            <p:spPr>
              <a:xfrm>
                <a:off x="539496" y="5375865"/>
                <a:ext cx="11109960" cy="76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累乘法适用于递推公式为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为非零常数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可求积,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，求解时由递推公式写出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个等式，将这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个等式相乘并验证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7_EX.116_1#eea9012ad?vcp=1&amp;vop=1&amp;pid=b7cf899d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75865"/>
                <a:ext cx="11109960" cy="760540"/>
              </a:xfrm>
              <a:prstGeom prst="rect">
                <a:avLst/>
              </a:prstGeom>
              <a:blipFill>
                <a:blip r:embed="rId6"/>
                <a:stretch>
                  <a:fillRect l="-1317" t="-5600" r="-1207" b="-1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17_1#1675a10df?vaa=1&amp;vcp=1&amp;vop=1&amp;pid=b7cf899d8&amp;color=36,64,97&amp;vtp=1&amp;bt=1&amp;bbb=1"/>
              <p:cNvSpPr/>
              <p:nvPr/>
            </p:nvSpPr>
            <p:spPr>
              <a:xfrm>
                <a:off x="539496" y="2732868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7_BD.117_1#1675a10df?vaa=1&amp;vcp=1&amp;vop=1&amp;pid=b7cf899d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2868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AN.119_1#1675a10df.blank?vaa=1&amp;vcp=1&amp;vop=1&amp;pid=b7cf899d8&amp;color=36,64,97&amp;vpa=19&amp;vtp=1&amp;bbb=1&amp;rh=30.65504"/>
              <p:cNvSpPr/>
              <p:nvPr/>
            </p:nvSpPr>
            <p:spPr>
              <a:xfrm>
                <a:off x="6824790" y="2783349"/>
                <a:ext cx="542608" cy="3893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7_AN.119_1#1675a10df.blank?vaa=1&amp;vcp=1&amp;vop=1&amp;pid=b7cf899d8&amp;color=36,64,97&amp;vpa=19&amp;vtp=1&amp;bbb=1&amp;rh=30.6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4790" y="2783349"/>
                <a:ext cx="542608" cy="389319"/>
              </a:xfrm>
              <a:prstGeom prst="rect">
                <a:avLst/>
              </a:prstGeom>
              <a:blipFill>
                <a:blip r:embed="rId4"/>
                <a:stretch>
                  <a:fillRect b="-15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18_1#1675a10df?vaa=1&amp;vcp=1&amp;vop=1&amp;pid=b7cf899d8&amp;color=36,64,97&amp;vtp=1&amp;bbb=1"/>
              <p:cNvSpPr/>
              <p:nvPr/>
            </p:nvSpPr>
            <p:spPr>
              <a:xfrm>
                <a:off x="539496" y="3323163"/>
                <a:ext cx="11109960" cy="9482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也符合上式，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7_AS.118_1#1675a10df?vaa=1&amp;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3163"/>
                <a:ext cx="11109960" cy="948246"/>
              </a:xfrm>
              <a:prstGeom prst="rect">
                <a:avLst/>
              </a:prstGeom>
              <a:blipFill>
                <a:blip r:embed="rId5"/>
                <a:stretch>
                  <a:fillRect l="-1317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a06771d2e.fixed?vcp=1&amp;pid=5c37517d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a06771d2e.fixed?vcp=1&amp;pid=5c37517de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5.1.1</a:t>
            </a:r>
            <a:endParaRPr lang="en-US" altLang="zh-CN" sz="5400" dirty="0"/>
          </a:p>
        </p:txBody>
      </p:sp>
      <p:sp>
        <p:nvSpPr>
          <p:cNvPr id="4" name="C_3#a06771d2e.fixed?vcp=1&amp;pid=5c37517de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数列的概念</a:t>
            </a:r>
            <a:endParaRPr lang="en-US" altLang="zh-CN" sz="5400" dirty="0"/>
          </a:p>
        </p:txBody>
      </p:sp>
      <p:pic>
        <p:nvPicPr>
          <p:cNvPr id="5" name="C_3#a06771d2e.fixed?vcp=1&amp;pid=5c37517de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a06771d2e.fixed?vcp=1&amp;pid=5c37517de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5.1.2</a:t>
            </a:r>
            <a:endParaRPr lang="en-US" altLang="zh-CN" sz="5400" dirty="0"/>
          </a:p>
        </p:txBody>
      </p:sp>
      <p:sp>
        <p:nvSpPr>
          <p:cNvPr id="7" name="C_3_BD#a06771d2e.fixed?vcp=1&amp;pid=5c37517de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数列中的递推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21_1#c3b6c4fae?vaa=1&amp;vcp=1&amp;vop=1&amp;pid=b7cf899d8&amp;color=36,64,97&amp;vtp=1&amp;bt=1&amp;bbb=1"/>
              <p:cNvSpPr/>
              <p:nvPr/>
            </p:nvSpPr>
            <p:spPr>
              <a:xfrm>
                <a:off x="539496" y="1242936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[浙江衢州2025高二质检]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已知正项数列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7_BD.121_1#c3b6c4fae?vaa=1&amp;vcp=1&amp;vop=1&amp;pid=b7cf899d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42936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b="-2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AN.123_1#c3b6c4fae.blank?vaa=1&amp;vcp=1&amp;vop=1&amp;pid=b7cf899d8&amp;color=36,64,97&amp;vpa=20&amp;vtp=1&amp;bbb=1&amp;rh=30.61504"/>
              <p:cNvSpPr/>
              <p:nvPr/>
            </p:nvSpPr>
            <p:spPr>
              <a:xfrm>
                <a:off x="11074019" y="1306626"/>
                <a:ext cx="228283" cy="3888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7_AN.123_1#c3b6c4fae.blank?vaa=1&amp;vcp=1&amp;vop=1&amp;pid=b7cf899d8&amp;color=36,64,97&amp;vpa=20&amp;vtp=1&amp;bbb=1&amp;rh=30.6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4019" y="1306626"/>
                <a:ext cx="228283" cy="388811"/>
              </a:xfrm>
              <a:prstGeom prst="rect">
                <a:avLst/>
              </a:prstGeom>
              <a:blipFill>
                <a:blip r:embed="rId4"/>
                <a:stretch>
                  <a:fillRect b="-10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22_1#c3b6c4fae?vaa=1&amp;vcp=1&amp;vop=1&amp;pid=b7cf899d8&amp;color=36,64,97&amp;vtp=1&amp;bbb=1"/>
              <p:cNvSpPr/>
              <p:nvPr/>
            </p:nvSpPr>
            <p:spPr>
              <a:xfrm>
                <a:off x="539496" y="1761985"/>
                <a:ext cx="11109960" cy="384860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为正项数列，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.经验证,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也符合上式，故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7_AS.122_1#c3b6c4fae?vaa=1&amp;vcp=1&amp;vop=1&amp;pid=b7cf899d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1985"/>
                <a:ext cx="11109960" cy="3848608"/>
              </a:xfrm>
              <a:prstGeom prst="rect">
                <a:avLst/>
              </a:prstGeom>
              <a:blipFill>
                <a:blip r:embed="rId5"/>
                <a:stretch>
                  <a:fillRect l="-1317" b="-14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a9e2b6ef?vcp=1&amp;pid=b5e0b03db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数列的性质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7_BD.125_1#9e57508b3?vaa=1&amp;vcp=1&amp;vop=1&amp;pid=4a9e2b6ef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（多选）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[河南部分学校2025高二月考]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下列数列中，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为递增数列的是(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7_AN.127_1#9e57508b3.bracket?vaa=1&amp;vcp=1&amp;vop=1&amp;pid=4a9e2b6ef&amp;color=36,64,97&amp;vpa=21&amp;vtp=1&amp;bbb=1"/>
          <p:cNvSpPr/>
          <p:nvPr/>
        </p:nvSpPr>
        <p:spPr>
          <a:xfrm>
            <a:off x="8145209" y="1411565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125_2#9e57508b3.choices?vaa=1&amp;vcp=1&amp;vop=1&amp;pid=4a9e2b6ef&amp;color=36,64,97&amp;vtp=1&amp;bbb=1"/>
              <p:cNvSpPr/>
              <p:nvPr/>
            </p:nvSpPr>
            <p:spPr>
              <a:xfrm>
                <a:off x="539496" y="1688171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406015" algn="l"/>
                    <a:tab pos="5701030" algn="l"/>
                    <a:tab pos="8526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BD.125_2#9e57508b3.choices?vaa=1&amp;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126_1#9e57508b3?vaa=1&amp;vcp=1&amp;vop=1&amp;pid=4a9e2b6ef&amp;color=36,64,97&amp;vtp=1&amp;bbb=1&amp;hb=1"/>
              <p:cNvSpPr/>
              <p:nvPr/>
            </p:nvSpPr>
            <p:spPr>
              <a:xfrm>
                <a:off x="539496" y="2214396"/>
                <a:ext cx="11109960" cy="248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对于A，易知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为递减数列，故B错误；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不是递增数列，故C错误；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，这两个函数在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上均单调递增，根据复合函数的单调性可知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7_AS.126_1#9e57508b3?vaa=1&amp;vcp=1&amp;vop=1&amp;pid=4a9e2b6e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4396"/>
                <a:ext cx="11109960" cy="2487740"/>
              </a:xfrm>
              <a:prstGeom prst="rect">
                <a:avLst/>
              </a:prstGeom>
              <a:blipFill>
                <a:blip r:embed="rId4"/>
                <a:stretch>
                  <a:fillRect l="-1317" r="-2580" b="-56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129_1#9e57508b3?vaa=1&amp;vcp=1&amp;vop=1&amp;pid=4a9e2b6ef&amp;color=36,64,97&amp;vtp=1&amp;bt=1&amp;bbb=1"/>
              <p:cNvSpPr/>
              <p:nvPr/>
            </p:nvSpPr>
            <p:spPr>
              <a:xfrm>
                <a:off x="539496" y="1386890"/>
                <a:ext cx="11109960" cy="4224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（1）作差法：比较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的大小，即比较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与0的大小.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是递减数列；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是常数列.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2）作商法：比较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同号）与1的大小.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是递减数列；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是常数列.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3）利用相应的基本初等函数的单调性来判断.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4）利用特殊值法进行排除.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EX.129_1#9e57508b3?vaa=1&amp;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86890"/>
                <a:ext cx="11109960" cy="4224655"/>
              </a:xfrm>
              <a:prstGeom prst="rect">
                <a:avLst/>
              </a:prstGeom>
              <a:blipFill>
                <a:blip r:embed="rId3"/>
                <a:stretch>
                  <a:fillRect b="-33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30_1#256ca20ef?vaa=1&amp;vcp=1&amp;vop=1&amp;pid=4a9e2b6ef&amp;color=36,64,97&amp;vtp=1&amp;bt=1&amp;bbb=1&amp;hb=1"/>
              <p:cNvSpPr/>
              <p:nvPr/>
            </p:nvSpPr>
            <p:spPr>
              <a:xfrm>
                <a:off x="539496" y="146153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[四川成都2025高二诊断]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130_1#256ca20ef?vaa=1&amp;vcp=1&amp;vop=1&amp;pid=4a9e2b6ef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6153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32_1#256ca20ef.bracket?vaa=1&amp;vcp=1&amp;vop=1&amp;pid=4a9e2b6ef&amp;color=36,64,97&amp;vpa=22&amp;vtp=1"/>
          <p:cNvSpPr/>
          <p:nvPr/>
        </p:nvSpPr>
        <p:spPr>
          <a:xfrm>
            <a:off x="2626297" y="197118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130_2#256ca20ef.choices?vaa=1&amp;vcp=1&amp;vop=1&amp;pid=4a9e2b6ef&amp;color=36,64,97&amp;vtp=1&amp;bbb=1"/>
              <p:cNvSpPr/>
              <p:nvPr/>
            </p:nvSpPr>
            <p:spPr>
              <a:xfrm>
                <a:off x="539496" y="2236107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13990" algn="l"/>
                    <a:tab pos="5402580" algn="l"/>
                    <a:tab pos="8370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130_2#256ca20ef.choices?vaa=1&amp;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6107"/>
                <a:ext cx="11109960" cy="525653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31_1#256ca20ef?vaa=1&amp;vcp=1&amp;vop=1&amp;pid=4a9e2b6ef&amp;color=36,64,97&amp;vtp=1&amp;bbb=1&amp;hb=1"/>
              <p:cNvSpPr/>
              <p:nvPr/>
            </p:nvSpPr>
            <p:spPr>
              <a:xfrm>
                <a:off x="539496" y="277439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7_AS.131_1#256ca20ef?vaa=1&amp;vcp=1&amp;vop=1&amp;pid=4a9e2b6e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4396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1317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7_AS.131_1#256ca20ef?vaa=1&amp;vcp=1&amp;vop=1&amp;pid=4a9e2b6ef&amp;color=36,64,97&amp;vtp=1&amp;bbb=1&amp;hb=1">
                <a:extLst>
                  <a:ext uri="{FF2B5EF4-FFF2-40B4-BE49-F238E27FC236}">
                    <a16:creationId xmlns:a16="http://schemas.microsoft.com/office/drawing/2014/main" id="{7EA1B8BB-CB34-D811-D9FD-B05F6EF92FD8}"/>
                  </a:ext>
                </a:extLst>
              </p:cNvPr>
              <p:cNvSpPr/>
              <p:nvPr/>
            </p:nvSpPr>
            <p:spPr>
              <a:xfrm>
                <a:off x="539496" y="3599896"/>
                <a:ext cx="11109960" cy="10160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+1)+5]−(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+5)=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7" name="QC_7_AS.131_1#256ca20ef?vaa=1&amp;vcp=1&amp;vop=1&amp;pid=4a9e2b6ef&amp;color=36,64,97&amp;vtp=1&amp;bbb=1&amp;hb=1">
                <a:extLst>
                  <a:ext uri="{FF2B5EF4-FFF2-40B4-BE49-F238E27FC236}">
                    <a16:creationId xmlns:a16="http://schemas.microsoft.com/office/drawing/2014/main" id="{7EA1B8BB-CB34-D811-D9FD-B05F6EF92F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99896"/>
                <a:ext cx="11109960" cy="1016000"/>
              </a:xfrm>
              <a:prstGeom prst="rect">
                <a:avLst/>
              </a:prstGeom>
              <a:blipFill>
                <a:blip r:embed="rId6"/>
                <a:stretch>
                  <a:fillRect l="-1317" b="-54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7_AS.131_1#256ca20ef?vaa=1&amp;vcp=1&amp;vop=1&amp;pid=4a9e2b6ef&amp;color=36,64,97&amp;vtp=1&amp;bbb=1&amp;hb=1">
                <a:extLst>
                  <a:ext uri="{FF2B5EF4-FFF2-40B4-BE49-F238E27FC236}">
                    <a16:creationId xmlns:a16="http://schemas.microsoft.com/office/drawing/2014/main" id="{2E18E22B-6803-9951-4C38-55EE1E543F86}"/>
                  </a:ext>
                </a:extLst>
              </p:cNvPr>
              <p:cNvSpPr/>
              <p:nvPr/>
            </p:nvSpPr>
            <p:spPr>
              <a:xfrm>
                <a:off x="539496" y="461589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结合二次函数的图象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，故选D．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8" name="QC_7_AS.131_1#256ca20ef?vaa=1&amp;vcp=1&amp;vop=1&amp;pid=4a9e2b6ef&amp;color=36,64,97&amp;vtp=1&amp;bbb=1&amp;hb=1">
                <a:extLst>
                  <a:ext uri="{FF2B5EF4-FFF2-40B4-BE49-F238E27FC236}">
                    <a16:creationId xmlns:a16="http://schemas.microsoft.com/office/drawing/2014/main" id="{2E18E22B-6803-9951-4C38-55EE1E543F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15896"/>
                <a:ext cx="11109960" cy="838200"/>
              </a:xfrm>
              <a:prstGeom prst="rect">
                <a:avLst/>
              </a:prstGeom>
              <a:blipFill>
                <a:blip r:embed="rId7"/>
                <a:stretch>
                  <a:fillRect l="-1317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8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34_1#674a30e3b?vaa=1&amp;vcp=1&amp;vop=1&amp;pid=4a9e2b6ef&amp;color=36,64,97&amp;vtp=1&amp;bt=1&amp;bbb=1"/>
              <p:cNvSpPr/>
              <p:nvPr/>
            </p:nvSpPr>
            <p:spPr>
              <a:xfrm>
                <a:off x="539496" y="256967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为递增数列”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134_1#674a30e3b?vaa=1&amp;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967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36_1#674a30e3b.bracket?vaa=1&amp;vcp=1&amp;vop=1&amp;pid=4a9e2b6ef&amp;color=36,64,97&amp;vpa=23&amp;vtp=1"/>
          <p:cNvSpPr/>
          <p:nvPr/>
        </p:nvSpPr>
        <p:spPr>
          <a:xfrm>
            <a:off x="9178227" y="264917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134_2#674a30e3b.choices?vaa=1&amp;vcp=1&amp;vop=1&amp;pid=4a9e2b6ef&amp;color=36,64,97&amp;vtp=1&amp;bbb=1"/>
          <p:cNvSpPr/>
          <p:nvPr/>
        </p:nvSpPr>
        <p:spPr>
          <a:xfrm>
            <a:off x="539496" y="294178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91674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.充分不必要条件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B.必要不充分条件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C.既不充分也不必要条件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.充要条件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35_1#674a30e3b?vaa=1&amp;vcp=1&amp;vop=1&amp;pid=4a9e2b6ef&amp;color=36,64,97&amp;vtp=1&amp;bbb=1&amp;hb=1"/>
              <p:cNvSpPr/>
              <p:nvPr/>
            </p:nvSpPr>
            <p:spPr>
              <a:xfrm>
                <a:off x="539496" y="3306272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为递增数列等价于“对任意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+1)−2−(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恒成立，故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&gt;(−2⋅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为递增数列”的充分不必要条件.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135_1#674a30e3b?vaa=1&amp;vcp=1&amp;vop=1&amp;pid=4a9e2b6e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6272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38_1#3e634ba97?vcp=1&amp;vop=1&amp;pid=4a9e2b6ef&amp;color=36,64,97&amp;vtp=1&amp;bt=1&amp;bbb=1"/>
              <p:cNvSpPr/>
              <p:nvPr/>
            </p:nvSpPr>
            <p:spPr>
              <a:xfrm>
                <a:off x="539496" y="1311928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38_1#3e634ba97?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1928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BD.139_1#7df69d5e9?vcp=1&amp;vop=1&amp;pid=3e634ba97&amp;color=36,64,97&amp;vtp=1&amp;bbb=1"/>
              <p:cNvSpPr/>
              <p:nvPr/>
            </p:nvSpPr>
            <p:spPr>
              <a:xfrm>
                <a:off x="539496" y="184196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判断数列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的单调性，并证明你的结论；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8_BD.139_1#7df69d5e9?vcp=1&amp;vop=1&amp;pid=3e634ba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41963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N.140_1#7df69d5e9?vcp=1&amp;vop=1&amp;pid=3e634ba97&amp;color=36,64,97&amp;vtp=1&amp;bbb=1"/>
              <p:cNvSpPr/>
              <p:nvPr/>
            </p:nvSpPr>
            <p:spPr>
              <a:xfrm>
                <a:off x="539496" y="2206453"/>
                <a:ext cx="11109960" cy="217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是递减数列.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明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是递减数列.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AN.140_1#7df69d5e9?vcp=1&amp;vop=1&amp;pid=3e634ba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06453"/>
                <a:ext cx="11109960" cy="2171700"/>
              </a:xfrm>
              <a:prstGeom prst="rect">
                <a:avLst/>
              </a:prstGeom>
              <a:blipFill>
                <a:blip r:embed="rId5"/>
                <a:stretch>
                  <a:fillRect l="-1317" b="-36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BD.141_1#6956d6b27?vcp=1&amp;vop=1&amp;pid=3e634ba97&amp;color=36,64,97&amp;vtp=1&amp;bbb=1"/>
              <p:cNvSpPr/>
              <p:nvPr/>
            </p:nvSpPr>
            <p:spPr>
              <a:xfrm>
                <a:off x="539496" y="437815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8_BD.141_1#6956d6b27?vcp=1&amp;vop=1&amp;pid=3e634ba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78153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8_AN.142_1#6956d6b27?vcp=1&amp;vop=1&amp;pid=3e634ba97&amp;color=36,64,97&amp;vtp=1&amp;bbb=1"/>
              <p:cNvSpPr/>
              <p:nvPr/>
            </p:nvSpPr>
            <p:spPr>
              <a:xfrm>
                <a:off x="539496" y="4742643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，变形得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8_AN.142_1#6956d6b27?vcp=1&amp;vop=1&amp;pid=3e634ba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42643"/>
                <a:ext cx="11109960" cy="938340"/>
              </a:xfrm>
              <a:prstGeom prst="rect">
                <a:avLst/>
              </a:prstGeom>
              <a:blipFill>
                <a:blip r:embed="rId7"/>
                <a:stretch>
                  <a:fillRect l="-1317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43_1#9391421eb?vcp=1&amp;vop=1&amp;pid=4a9e2b6ef&amp;color=36,64,97&amp;vtp=1&amp;bt=1&amp;bbb=1"/>
              <p:cNvSpPr/>
              <p:nvPr/>
            </p:nvSpPr>
            <p:spPr>
              <a:xfrm>
                <a:off x="539496" y="92994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43_1#9391421eb?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2994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8_BD.144_1#657408ef3?vcp=1&amp;vop=1&amp;pid=9391421eb&amp;color=36,64,97&amp;vtp=1&amp;bbb=1"/>
          <p:cNvSpPr/>
          <p:nvPr/>
        </p:nvSpPr>
        <p:spPr>
          <a:xfrm>
            <a:off x="539496" y="129087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数列中有多少项为负数？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N.145_1#657408ef3?vcp=1&amp;vop=1&amp;pid=9391421eb&amp;color=36,64,97&amp;vtp=1&amp;bbb=1"/>
              <p:cNvSpPr/>
              <p:nvPr/>
            </p:nvSpPr>
            <p:spPr>
              <a:xfrm>
                <a:off x="539496" y="1655368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，2，3，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，7，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数列从第1项至第7项均为负数，共7项.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AN.145_1#657408ef3?vcp=1&amp;vop=1&amp;pid=9391421e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55368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BD.146_1#5e6c58d9d?vcp=1&amp;vop=1&amp;pid=9391421eb&amp;color=36,64,97&amp;vtp=1&amp;bbb=1"/>
              <p:cNvSpPr/>
              <p:nvPr/>
            </p:nvSpPr>
            <p:spPr>
              <a:xfrm>
                <a:off x="539496" y="247902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是否有最小项？若有，求出其最小项;若没有，请说明理由.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8_BD.146_1#5e6c58d9d?vcp=1&amp;vop=1&amp;pid=9391421e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9026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8_AN.147_1#5e6c58d9d?vcp=1&amp;vop=1&amp;pid=9391421eb&amp;color=36,64,97&amp;vtp=1&amp;bbb=1&amp;hb=1"/>
              <p:cNvSpPr/>
              <p:nvPr/>
            </p:nvSpPr>
            <p:spPr>
              <a:xfrm>
                <a:off x="539496" y="2852343"/>
                <a:ext cx="11109960" cy="3234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可以看作二次函数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，且二次函数的图象的对称轴为直线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是递减数列；当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且最小项为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−7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−8≤(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−7(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+1)−8,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−7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−8≤(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−7(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−1)−8,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有最小项，且最小项为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8_AN.147_1#5e6c58d9d?vcp=1&amp;vop=1&amp;pid=9391421e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2343"/>
                <a:ext cx="11109960" cy="3234055"/>
              </a:xfrm>
              <a:prstGeom prst="rect">
                <a:avLst/>
              </a:prstGeom>
              <a:blipFill>
                <a:blip r:embed="rId6"/>
                <a:stretch>
                  <a:fillRect l="-1317" r="-3458" b="-43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148_1#9391421eb?vcp=1&amp;vop=1&amp;pid=4a9e2b6ef&amp;color=36,64,97&amp;mp=1&amp;vtp=1&amp;bt=1&amp;bbb=1&amp;hb=1"/>
              <p:cNvSpPr/>
              <p:nvPr/>
            </p:nvSpPr>
            <p:spPr>
              <a:xfrm>
                <a:off x="539496" y="2229503"/>
                <a:ext cx="11109960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的范围，找出范围内的正整数;（2）由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的二次函数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，可结合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二次函数的知识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，探求数列的最小项,也可利用解不等式组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寻求数列的最小项.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EX.148_1#9391421eb?vcp=1&amp;vop=1&amp;pid=4a9e2b6ef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29503"/>
                <a:ext cx="11109960" cy="1092200"/>
              </a:xfrm>
              <a:prstGeom prst="rect">
                <a:avLst/>
              </a:prstGeom>
              <a:blipFill>
                <a:blip r:embed="rId3"/>
                <a:stretch>
                  <a:fillRect l="-1317" r="-12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149_1#9391421eb?vcp=1&amp;vop=1&amp;pid=4a9e2b6ef&amp;color=36,64,97&amp;vtp=1&amp;bbb=1"/>
              <p:cNvSpPr/>
              <p:nvPr/>
            </p:nvSpPr>
            <p:spPr>
              <a:xfrm>
                <a:off x="539496" y="3318147"/>
                <a:ext cx="11109960" cy="1524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【方法总结】求数列的最小项（最大项）的方法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1）判断数列的单调性，求出最小项（最大项）所在位置；</a:t>
                </a:r>
                <a:endParaRPr lang="en-US" altLang="zh-CN" sz="18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2）通过解不等式组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e>
                        </m:eqArr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en-US" altLang="zh-CN" sz="1800" b="0" i="1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n-US" altLang="zh-CN" sz="1800" b="0" i="1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altLang="zh-CN" sz="1800" b="0" i="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&amp;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r>
                                        <a:rPr lang="en-US" altLang="zh-CN" sz="1800" b="0" i="0">
                                          <a:solidFill>
                                            <a:srgbClr val="244061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≥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  <m:r>
                                        <a:rPr lang="en-US" altLang="zh-CN" sz="1800" b="0" i="0">
                                          <a:solidFill>
                                            <a:srgbClr val="244061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(</m:t>
                                      </m:r>
                                      <m:r>
                                        <a:rPr lang="en-US" altLang="zh-CN" sz="1800" b="0" i="0">
                                          <a:solidFill>
                                            <a:srgbClr val="244061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800" b="0" i="0">
                                          <a:solidFill>
                                            <a:srgbClr val="244061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≥2),</m:t>
                                      </m:r>
                                    </m:e>
                                    <m:e>
                                      <m:r>
                                        <a:rPr lang="en-US" altLang="zh-CN" sz="1800" b="0" i="0" dirty="0">
                                          <a:solidFill>
                                            <a:srgbClr val="244061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&amp;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  <m:r>
                                        <a:rPr lang="en-US" altLang="zh-CN" sz="1800" b="0" i="0">
                                          <a:solidFill>
                                            <a:srgbClr val="244061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≥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800" b="0" i="1" dirty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Times New Roman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  <m:r>
                                            <a:rPr lang="en-US" altLang="zh-CN" sz="1800" b="0" i="0">
                                              <a:solidFill>
                                                <a:srgbClr val="244061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e>
                                  </m:eqArr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，求出数列的最小项（最大项）.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EX.149_1#9391421eb?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8147"/>
                <a:ext cx="11109960" cy="1524000"/>
              </a:xfrm>
              <a:prstGeom prst="rect">
                <a:avLst/>
              </a:prstGeom>
              <a:blipFill>
                <a:blip r:embed="rId4"/>
                <a:stretch>
                  <a:fillRect b="-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50_1#625a188af?vaa=1&amp;vcp=1&amp;vop=1&amp;pid=4a9e2b6ef&amp;color=36,64,97&amp;vtp=1&amp;bt=1&amp;bbb=1"/>
              <p:cNvSpPr/>
              <p:nvPr/>
            </p:nvSpPr>
            <p:spPr>
              <a:xfrm>
                <a:off x="539496" y="2210358"/>
                <a:ext cx="11109960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91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中的最大项是第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项；最小项是第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7_BD.150_1#625a188af?vaa=1&amp;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10358"/>
                <a:ext cx="11109960" cy="508000"/>
              </a:xfrm>
              <a:prstGeom prst="rect">
                <a:avLst/>
              </a:prstGeom>
              <a:blipFill>
                <a:blip r:embed="rId3"/>
                <a:stretch>
                  <a:fillRect l="-1317" b="-132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52_1#625a188af.blank?vaa=1&amp;vcp=1&amp;vop=1&amp;pid=4a9e2b6ef&amp;color=36,64,97&amp;vpa=24&amp;vtp=1&amp;bbb=1"/>
          <p:cNvSpPr/>
          <p:nvPr/>
        </p:nvSpPr>
        <p:spPr>
          <a:xfrm>
            <a:off x="8386604" y="2320975"/>
            <a:ext cx="3952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endParaRPr lang="en-US" altLang="zh-CN" dirty="0">
              <a:solidFill>
                <a:srgbClr val="6565FF"/>
              </a:solidFill>
            </a:endParaRPr>
          </a:p>
        </p:txBody>
      </p:sp>
      <p:sp>
        <p:nvSpPr>
          <p:cNvPr id="4" name="QB_7_AN.153_1#625a188af.blank?vaa=1&amp;vcp=1&amp;vop=1&amp;pid=4a9e2b6ef&amp;color=36,64,97&amp;vpa=25&amp;vtp=1"/>
          <p:cNvSpPr/>
          <p:nvPr/>
        </p:nvSpPr>
        <p:spPr>
          <a:xfrm>
            <a:off x="10444004" y="2320975"/>
            <a:ext cx="2809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151_1#625a188af?vaa=1&amp;vcp=1&amp;vop=1&amp;pid=4a9e2b6ef&amp;color=36,64,97&amp;vtp=1&amp;bbb=1"/>
              <p:cNvSpPr/>
              <p:nvPr/>
            </p:nvSpPr>
            <p:spPr>
              <a:xfrm>
                <a:off x="539496" y="2711753"/>
                <a:ext cx="11109960" cy="2119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91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91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91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反比例函数的性质得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是递减数列，且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是递减数列，且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，最小项为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7_AS.151_1#625a188af?vaa=1&amp;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1753"/>
                <a:ext cx="11109960" cy="2119440"/>
              </a:xfrm>
              <a:prstGeom prst="rect">
                <a:avLst/>
              </a:prstGeom>
              <a:blipFill>
                <a:blip r:embed="rId4"/>
                <a:stretch>
                  <a:fillRect l="-1317" b="-63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55_1#cdfdded37?vcp=1&amp;vop=1&amp;pid=4a9e2b6ef&amp;color=36,64,97&amp;vtp=1&amp;bt=1&amp;bbb=1"/>
              <p:cNvSpPr/>
              <p:nvPr/>
            </p:nvSpPr>
            <p:spPr>
              <a:xfrm>
                <a:off x="539496" y="2295098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55_1#cdfdded37?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95098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BD.156_1#ed851c940?vcp=1&amp;vop=1&amp;pid=cdfdded37&amp;color=36,64,97&amp;vtp=1&amp;bbb=1"/>
              <p:cNvSpPr/>
              <p:nvPr/>
            </p:nvSpPr>
            <p:spPr>
              <a:xfrm>
                <a:off x="539496" y="282742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的表达式（不必写出证明过程）；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8_BD.156_1#ed851c940?vcp=1&amp;vop=1&amp;pid=cdfdded3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7420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N.157_1#ed851c940?vcp=1&amp;vop=1&amp;pid=cdfdded37&amp;color=36,64,97&amp;vtp=1&amp;bbb=1"/>
              <p:cNvSpPr/>
              <p:nvPr/>
            </p:nvSpPr>
            <p:spPr>
              <a:xfrm>
                <a:off x="539496" y="3191910"/>
                <a:ext cx="11109960" cy="14125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AN.157_1#ed851c940?vcp=1&amp;vop=1&amp;pid=cdfdded3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91910"/>
                <a:ext cx="11109960" cy="1412558"/>
              </a:xfrm>
              <a:prstGeom prst="rect">
                <a:avLst/>
              </a:prstGeom>
              <a:blipFill>
                <a:blip r:embed="rId5"/>
                <a:stretch>
                  <a:fillRect l="-1317" b="-60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ea5412c29?lid=a0e5ccf49&amp;cid=a0e5ccf49&amp;vtp=1&amp;bt=1&amp;bbb=1">
            <a:hlinkClick r:id="rId3" action="ppaction://hlinksldjump"/>
          </p:cNvPr>
          <p:cNvSpPr/>
          <p:nvPr/>
        </p:nvSpPr>
        <p:spPr>
          <a:xfrm>
            <a:off x="5404104" y="128016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1800" dirty="0"/>
          </a:p>
        </p:txBody>
      </p:sp>
      <p:sp>
        <p:nvSpPr>
          <p:cNvPr id="3" name="C_1#目录1:ea5412c29?lid=65b3f5458&amp;cid=65b3f5458&amp;vtp=1&amp;bbb=1">
            <a:hlinkClick r:id="rId3" action="ppaction://hlinksldjump"/>
          </p:cNvPr>
          <p:cNvSpPr/>
          <p:nvPr/>
        </p:nvSpPr>
        <p:spPr>
          <a:xfrm>
            <a:off x="5404104" y="521208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数列的通项</a:t>
            </a:r>
            <a:endParaRPr lang="en-US" altLang="zh-CN" sz="1800" dirty="0"/>
          </a:p>
        </p:txBody>
      </p:sp>
      <p:sp>
        <p:nvSpPr>
          <p:cNvPr id="4" name="C_1#目录1:ea5412c29?lid=e86a2c502&amp;cid=e86a2c502&amp;vtp=1&amp;bbb=1">
            <a:hlinkClick r:id="rId3" action="ppaction://hlinksldjump"/>
          </p:cNvPr>
          <p:cNvSpPr/>
          <p:nvPr/>
        </p:nvSpPr>
        <p:spPr>
          <a:xfrm>
            <a:off x="5404104" y="923544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数列与函数的关系</a:t>
            </a:r>
            <a:endParaRPr lang="en-US" altLang="zh-CN" sz="1800" dirty="0"/>
          </a:p>
        </p:txBody>
      </p:sp>
      <p:sp>
        <p:nvSpPr>
          <p:cNvPr id="5" name="C_1#目录1:ea5412c29?lid=14754b0c7&amp;cid=14754b0c7&amp;vtp=1&amp;bbb=1">
            <a:hlinkClick r:id="rId3" action="ppaction://hlinksldjump"/>
          </p:cNvPr>
          <p:cNvSpPr/>
          <p:nvPr/>
        </p:nvSpPr>
        <p:spPr>
          <a:xfrm>
            <a:off x="5404104" y="1316736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数列的递推公式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ea5412c29?lid=561291f51&amp;cid=561291f51&amp;vtp=1&amp;bbb=1">
                <a:hlinkClick r:id="rId3" action="ppaction://hlinksldjump"/>
              </p:cNvPr>
              <p:cNvSpPr/>
              <p:nvPr/>
            </p:nvSpPr>
            <p:spPr>
              <a:xfrm>
                <a:off x="5404104" y="1709928"/>
                <a:ext cx="5760720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知识点5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C_1#目录1:ea5412c29?lid=561291f51&amp;cid=561291f51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104" y="1709928"/>
                <a:ext cx="5760720" cy="356616"/>
              </a:xfrm>
              <a:prstGeom prst="rect">
                <a:avLst/>
              </a:prstGeom>
              <a:blipFill>
                <a:blip r:embed="rId4"/>
                <a:stretch>
                  <a:fillRect l="-2540" t="-13793" b="-275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_1#目录1:ea5412c29?lid=d8e473335&amp;cid=d8e473335&amp;vtp=1&amp;bbb=1">
            <a:hlinkClick r:id="rId5" action="ppaction://hlinksldjump"/>
          </p:cNvPr>
          <p:cNvSpPr/>
          <p:nvPr/>
        </p:nvSpPr>
        <p:spPr>
          <a:xfrm>
            <a:off x="5404104" y="2103120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通项公式的求法</a:t>
            </a:r>
            <a:endParaRPr lang="en-US" altLang="zh-CN" sz="1800" dirty="0"/>
          </a:p>
        </p:txBody>
      </p:sp>
      <p:sp>
        <p:nvSpPr>
          <p:cNvPr id="8" name="C_1#目录1:ea5412c29?lid=0f2a9145a&amp;cid=0f2a9145a&amp;vtp=1&amp;bbb=1">
            <a:hlinkClick r:id="rId6" action="ppaction://hlinksldjump"/>
          </p:cNvPr>
          <p:cNvSpPr/>
          <p:nvPr/>
        </p:nvSpPr>
        <p:spPr>
          <a:xfrm>
            <a:off x="5404104" y="2505456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运用函数与方程思想解决数列问题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_1#目录1:ea5412c29?lid=173516a26&amp;cid=173516a26&amp;vtp=1&amp;bbb=1">
                <a:hlinkClick r:id="rId7" action="ppaction://hlinksldjump"/>
              </p:cNvPr>
              <p:cNvSpPr/>
              <p:nvPr/>
            </p:nvSpPr>
            <p:spPr>
              <a:xfrm>
                <a:off x="5404104" y="2898648"/>
                <a:ext cx="5760720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易错点1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未考虑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为1的情况，导致通项公式错误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9" name="C_1#目录1:ea5412c29?lid=173516a26&amp;cid=173516a26&amp;vtp=1&amp;bbb=1">
                <a:hlinkClick r:id="rId7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104" y="2898648"/>
                <a:ext cx="5760720" cy="356616"/>
              </a:xfrm>
              <a:prstGeom prst="rect">
                <a:avLst/>
              </a:prstGeom>
              <a:blipFill>
                <a:blip r:embed="rId8"/>
                <a:stretch>
                  <a:fillRect l="-2540" t="-13793" b="-258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_1#目录1:ea5412c29?lid=82d15429b&amp;cid=82d15429b&amp;vtp=1&amp;bbb=1">
                <a:hlinkClick r:id="rId9" action="ppaction://hlinksldjump"/>
              </p:cNvPr>
              <p:cNvSpPr/>
              <p:nvPr/>
            </p:nvSpPr>
            <p:spPr>
              <a:xfrm>
                <a:off x="5404104" y="3291840"/>
                <a:ext cx="5760720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易错点2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忽视数列中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的取值范围致误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0" name="C_1#目录1:ea5412c29?lid=82d15429b&amp;cid=82d15429b&amp;vtp=1&amp;bbb=1">
                <a:hlinkClick r:id="rId9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104" y="3291840"/>
                <a:ext cx="5760720" cy="356616"/>
              </a:xfrm>
              <a:prstGeom prst="rect">
                <a:avLst/>
              </a:prstGeom>
              <a:blipFill>
                <a:blip r:embed="rId10"/>
                <a:stretch>
                  <a:fillRect l="-2540" t="-13559" b="-25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_1#目录1:ea5412c29?lid=4aff6ae10&amp;cid=4aff6ae10&amp;vtp=1&amp;bbb=1">
            <a:hlinkClick r:id="rId11" action="ppaction://hlinksldjump"/>
          </p:cNvPr>
          <p:cNvSpPr/>
          <p:nvPr/>
        </p:nvSpPr>
        <p:spPr>
          <a:xfrm>
            <a:off x="5404104" y="3694176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混淆数列和函数的性质致误</a:t>
            </a:r>
            <a:endParaRPr lang="en-US" altLang="zh-CN" sz="1800" dirty="0"/>
          </a:p>
        </p:txBody>
      </p:sp>
      <p:sp>
        <p:nvSpPr>
          <p:cNvPr id="12" name="C_1#目录1:ea5412c29?lid=94f1b0ded&amp;cid=94f1b0ded&amp;vtp=1&amp;bbb=1">
            <a:hlinkClick r:id="rId12" action="ppaction://hlinksldjump"/>
          </p:cNvPr>
          <p:cNvSpPr/>
          <p:nvPr/>
        </p:nvSpPr>
        <p:spPr>
          <a:xfrm>
            <a:off x="5404104" y="4087368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数列的概念</a:t>
            </a:r>
            <a:endParaRPr lang="en-US" altLang="zh-CN" sz="1800" dirty="0"/>
          </a:p>
        </p:txBody>
      </p:sp>
      <p:sp>
        <p:nvSpPr>
          <p:cNvPr id="13" name="C_1#目录1:ea5412c29?lid=aaf5b682d&amp;cid=aaf5b682d&amp;vtp=1&amp;bbb=1">
            <a:hlinkClick r:id="rId13" action="ppaction://hlinksldjump"/>
          </p:cNvPr>
          <p:cNvSpPr/>
          <p:nvPr/>
        </p:nvSpPr>
        <p:spPr>
          <a:xfrm>
            <a:off x="5404104" y="4480560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根据数列的前若干项写数列的通项公式</a:t>
            </a:r>
            <a:endParaRPr lang="en-US" altLang="zh-CN" sz="1800" dirty="0"/>
          </a:p>
        </p:txBody>
      </p:sp>
      <p:sp>
        <p:nvSpPr>
          <p:cNvPr id="14" name="C_1#目录1:ea5412c29?lid=097659c3e&amp;cid=097659c3e&amp;vtp=1&amp;bbb=1">
            <a:hlinkClick r:id="rId14" action="ppaction://hlinksldjump"/>
          </p:cNvPr>
          <p:cNvSpPr/>
          <p:nvPr/>
        </p:nvSpPr>
        <p:spPr>
          <a:xfrm>
            <a:off x="5404104" y="4873752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数列中项的求解与判断</a:t>
            </a:r>
            <a:endParaRPr lang="en-US" altLang="zh-CN" sz="1800" dirty="0"/>
          </a:p>
        </p:txBody>
      </p:sp>
      <p:sp>
        <p:nvSpPr>
          <p:cNvPr id="15" name="C_1#目录1:ea5412c29?lid=b7cf899d8&amp;cid=b7cf899d8&amp;vtp=1&amp;bbb=1">
            <a:hlinkClick r:id="rId15" action="ppaction://hlinksldjump"/>
          </p:cNvPr>
          <p:cNvSpPr/>
          <p:nvPr/>
        </p:nvSpPr>
        <p:spPr>
          <a:xfrm>
            <a:off x="5404104" y="5276088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利用数列的递推关系求数列的通项公式</a:t>
            </a:r>
            <a:endParaRPr lang="en-US" altLang="zh-CN" sz="1800" dirty="0"/>
          </a:p>
        </p:txBody>
      </p:sp>
      <p:sp>
        <p:nvSpPr>
          <p:cNvPr id="16" name="C_1#目录1:ea5412c29?lid=4a9e2b6ef&amp;cid=4a9e2b6ef&amp;vtp=1&amp;bbb=1">
            <a:hlinkClick r:id="rId16" action="ppaction://hlinksldjump"/>
          </p:cNvPr>
          <p:cNvSpPr/>
          <p:nvPr/>
        </p:nvSpPr>
        <p:spPr>
          <a:xfrm>
            <a:off x="5404104" y="5669280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数列的性质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_1#目录1:ea5412c29?lid=7199ef542&amp;cid=7199ef542&amp;vtp=1&amp;bbb=1">
                <a:hlinkClick r:id="rId17" action="ppaction://hlinksldjump"/>
              </p:cNvPr>
              <p:cNvSpPr/>
              <p:nvPr/>
            </p:nvSpPr>
            <p:spPr>
              <a:xfrm>
                <a:off x="5404104" y="6062472"/>
                <a:ext cx="5760720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题型6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关系的应用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7" name="C_1#目录1:ea5412c29?lid=7199ef542&amp;cid=7199ef542&amp;vtp=1&amp;bbb=1">
                <a:hlinkClick r:id="rId17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104" y="6062472"/>
                <a:ext cx="5760720" cy="356616"/>
              </a:xfrm>
              <a:prstGeom prst="rect">
                <a:avLst/>
              </a:prstGeom>
              <a:blipFill>
                <a:blip r:embed="rId18"/>
                <a:stretch>
                  <a:fillRect l="-2540" t="-13793" b="-258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_1#目录1:ea5412c29?lid=18d311e81&amp;cid=18d311e81&amp;vtp=1&amp;bbb=1">
                <a:hlinkClick r:id="rId19" action="ppaction://hlinksldjump"/>
              </p:cNvPr>
              <p:cNvSpPr/>
              <p:nvPr/>
            </p:nvSpPr>
            <p:spPr>
              <a:xfrm>
                <a:off x="5404104" y="6455664"/>
                <a:ext cx="5760720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题型7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关系的应用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8" name="C_1#目录1:ea5412c29?lid=18d311e81&amp;cid=18d311e81&amp;vtp=1&amp;bbb=1">
                <a:hlinkClick r:id="rId19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104" y="6455664"/>
                <a:ext cx="5760720" cy="356616"/>
              </a:xfrm>
              <a:prstGeom prst="rect">
                <a:avLst/>
              </a:prstGeom>
              <a:blipFill>
                <a:blip r:embed="rId20"/>
                <a:stretch>
                  <a:fillRect l="-2540" t="-13559" b="-25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_1#目录1:ea5412c29?lid=c0ba3095a&amp;cid=c0ba3095a&amp;vtp=1&amp;bbb=1">
            <a:hlinkClick r:id="rId21" action="ppaction://hlinksldjump"/>
          </p:cNvPr>
          <p:cNvSpPr/>
          <p:nvPr/>
        </p:nvSpPr>
        <p:spPr>
          <a:xfrm>
            <a:off x="5404104" y="6858000"/>
            <a:ext cx="5760720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题型8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有关数列的新定义问题</a:t>
            </a:r>
            <a:endParaRPr lang="en-US" altLang="zh-CN" sz="1800" dirty="0"/>
          </a:p>
        </p:txBody>
      </p:sp>
      <p:pic>
        <p:nvPicPr>
          <p:cNvPr id="20" name="O_0#目录1:ea5412c29.fixed?vcp=1&amp;color=36,64,97&amp;tib=255,255,255&amp;vtp=1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032504" y="987552"/>
            <a:ext cx="731520" cy="768096"/>
          </a:xfrm>
          <a:prstGeom prst="rect">
            <a:avLst/>
          </a:prstGeom>
        </p:spPr>
      </p:pic>
      <p:pic>
        <p:nvPicPr>
          <p:cNvPr id="21" name="O_0#目录1:ea5412c29.fixed?vcp=1&amp;color=36,64,97&amp;tib=255,255,255&amp;vtp=1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48472" y="987552"/>
            <a:ext cx="731520" cy="768096"/>
          </a:xfrm>
          <a:prstGeom prst="rect">
            <a:avLst/>
          </a:prstGeom>
        </p:spPr>
      </p:pic>
      <p:pic>
        <p:nvPicPr>
          <p:cNvPr id="22" name="O_0#目录1:ea5412c29.fixed?vcp=1&amp;color=36,64,97&amp;tib=255,255,255&amp;vtp=1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032504" y="3374136"/>
            <a:ext cx="731520" cy="768096"/>
          </a:xfrm>
          <a:prstGeom prst="rect">
            <a:avLst/>
          </a:prstGeom>
        </p:spPr>
      </p:pic>
      <p:pic>
        <p:nvPicPr>
          <p:cNvPr id="23" name="O_0#目录1:ea5412c29.fixed?vcp=1&amp;color=36,64,97&amp;tib=255,255,255&amp;vtp=1" descr="preencoded.pn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48472" y="3374136"/>
            <a:ext cx="731520" cy="768096"/>
          </a:xfrm>
          <a:prstGeom prst="rect">
            <a:avLst/>
          </a:prstGeom>
        </p:spPr>
      </p:pic>
      <p:pic>
        <p:nvPicPr>
          <p:cNvPr id="24" name="O_0#目录1:ea5412c29.fixed?vcp=1&amp;color=36,64,97&amp;tib=255,255,255&amp;vtp=1" descr="preencoded.pn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032504" y="5522976"/>
            <a:ext cx="731520" cy="768096"/>
          </a:xfrm>
          <a:prstGeom prst="rect">
            <a:avLst/>
          </a:prstGeom>
        </p:spPr>
      </p:pic>
      <p:sp>
        <p:nvSpPr>
          <p:cNvPr id="25" name="O_0#目录1:ea5412c29.fixed?vcp=1&amp;color=255,255,255&amp;vtp=1&amp;bbb=1"/>
          <p:cNvSpPr/>
          <p:nvPr/>
        </p:nvSpPr>
        <p:spPr>
          <a:xfrm>
            <a:off x="4032504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26" name="O_0#目录1:ea5412c29.fixed?vcp=1&amp;color=255,255,255&amp;vtp=1&amp;bbb=1"/>
          <p:cNvSpPr/>
          <p:nvPr/>
        </p:nvSpPr>
        <p:spPr>
          <a:xfrm>
            <a:off x="8348472" y="9875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7" name="O_0#目录1:ea5412c29.fixed?vcp=1&amp;color=255,255,255&amp;vtp=1&amp;bbb=1"/>
          <p:cNvSpPr/>
          <p:nvPr/>
        </p:nvSpPr>
        <p:spPr>
          <a:xfrm>
            <a:off x="4032504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28" name="O_0#目录1:ea5412c29.fixed?vcp=1&amp;color=255,255,255&amp;vtp=1&amp;bbb=1"/>
          <p:cNvSpPr/>
          <p:nvPr/>
        </p:nvSpPr>
        <p:spPr>
          <a:xfrm>
            <a:off x="8348472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altLang="zh-CN" sz="2400" dirty="0"/>
          </a:p>
        </p:txBody>
      </p:sp>
      <p:sp>
        <p:nvSpPr>
          <p:cNvPr id="29" name="O_0#目录1:ea5412c29.fixed?vcp=1&amp;color=255,255,255&amp;vtp=1&amp;bbb=1"/>
          <p:cNvSpPr/>
          <p:nvPr/>
        </p:nvSpPr>
        <p:spPr>
          <a:xfrm>
            <a:off x="4032504" y="55229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05</a:t>
            </a:r>
            <a:endParaRPr lang="en-US" altLang="zh-CN" sz="2400" dirty="0"/>
          </a:p>
        </p:txBody>
      </p:sp>
      <p:sp>
        <p:nvSpPr>
          <p:cNvPr id="30" name="O_0#目录1:ea5412c29.fixed?lid=ea5412c29&amp;vcp=1&amp;color=0,55,96&amp;vtp=1&amp;bbb=1">
            <a:hlinkClick r:id="rId3" action="ppaction://hlinksldjump"/>
          </p:cNvPr>
          <p:cNvSpPr/>
          <p:nvPr/>
        </p:nvSpPr>
        <p:spPr>
          <a:xfrm>
            <a:off x="4965192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31" name="O_0#目录1:ea5412c29.fixed?lid=89305a31a&amp;vcp=1&amp;color=0,55,96&amp;vtp=1&amp;bbb=1">
            <a:hlinkClick r:id="rId5" action="ppaction://hlinksldjump"/>
          </p:cNvPr>
          <p:cNvSpPr/>
          <p:nvPr/>
        </p:nvSpPr>
        <p:spPr>
          <a:xfrm>
            <a:off x="9290304" y="11338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32" name="O_0#目录1:ea5412c29.fixed?lid=a5c5a5f48&amp;vcp=1&amp;color=0,55,96&amp;vtp=1&amp;bbb=1">
            <a:hlinkClick r:id="rId7" action="ppaction://hlinksldjump"/>
          </p:cNvPr>
          <p:cNvSpPr/>
          <p:nvPr/>
        </p:nvSpPr>
        <p:spPr>
          <a:xfrm>
            <a:off x="4965192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33" name="O_0#目录1:ea5412c29.fixed?lid=2946d3e12&amp;vcp=1&amp;color=0,55,96&amp;vtp=1&amp;bbb=1">
            <a:hlinkClick r:id="rId12" action="ppaction://hlinksldjump"/>
          </p:cNvPr>
          <p:cNvSpPr/>
          <p:nvPr/>
        </p:nvSpPr>
        <p:spPr>
          <a:xfrm>
            <a:off x="9290304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题型诀</a:t>
            </a:r>
            <a:endParaRPr lang="en-US" altLang="zh-CN" sz="2400" dirty="0"/>
          </a:p>
        </p:txBody>
      </p:sp>
      <p:sp>
        <p:nvSpPr>
          <p:cNvPr id="34" name="O_0#目录1:ea5412c29.fixed?lid=afa2ed89d&amp;vcp=1&amp;color=0,55,96&amp;vtp=1&amp;bbb=1">
            <a:hlinkClick r:id="rId24" action="ppaction://hlinksldjump"/>
          </p:cNvPr>
          <p:cNvSpPr/>
          <p:nvPr/>
        </p:nvSpPr>
        <p:spPr>
          <a:xfrm>
            <a:off x="4965192" y="566928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158_1#7c6966b32?vcp=1&amp;vop=1&amp;pid=cdfdded37&amp;color=36,64,97&amp;vtp=1&amp;bt=1&amp;bbb=1"/>
              <p:cNvSpPr/>
              <p:nvPr/>
            </p:nvSpPr>
            <p:spPr>
              <a:xfrm>
                <a:off x="539496" y="1483029"/>
                <a:ext cx="11109960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1+30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158_1#7c6966b32?vcp=1&amp;vop=1&amp;pid=cdfdded3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83029"/>
                <a:ext cx="11109960" cy="444500"/>
              </a:xfrm>
              <a:prstGeom prst="rect">
                <a:avLst/>
              </a:prstGeom>
              <a:blipFill>
                <a:blip r:embed="rId3"/>
                <a:stretch>
                  <a:fillRect l="-1317" t="-1370" b="-109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159_1#7c6966b32?vcp=1&amp;vop=1&amp;pid=cdfdded37&amp;color=36,64,97&amp;vtp=1&amp;bbb=1"/>
              <p:cNvSpPr/>
              <p:nvPr/>
            </p:nvSpPr>
            <p:spPr>
              <a:xfrm>
                <a:off x="539496" y="1928037"/>
                <a:ext cx="11109960" cy="3589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满足上式，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1+30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(6)=11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有最大值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8_AN.159_1#7c6966b32?vcp=1&amp;vop=1&amp;pid=cdfdded3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8037"/>
                <a:ext cx="11109960" cy="3589338"/>
              </a:xfrm>
              <a:prstGeom prst="rect">
                <a:avLst/>
              </a:prstGeom>
              <a:blipFill>
                <a:blip r:embed="rId4"/>
                <a:stretch>
                  <a:fillRect l="-1317" b="-23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60_1#1a6a30271?vcp=1&amp;vop=1&amp;pid=4a9e2b6ef&amp;color=36,64,97&amp;vtp=1&amp;bt=1&amp;bbb=1"/>
              <p:cNvSpPr/>
              <p:nvPr/>
            </p:nvSpPr>
            <p:spPr>
              <a:xfrm>
                <a:off x="539496" y="217765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 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60_1#1a6a30271?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765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EX.161_1#1a6a30271?vcp=1&amp;vop=1&amp;pid=4a9e2b6ef&amp;color=36,64,97&amp;vtp=1&amp;bbb=1"/>
          <p:cNvSpPr/>
          <p:nvPr/>
        </p:nvSpPr>
        <p:spPr>
          <a:xfrm>
            <a:off x="539496" y="253858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本题中由递推公式不易得到通项公式，因此先由递推公式求出前几项，再观察规律．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62_1#1a6a30271?vcp=1&amp;vop=1&amp;pid=4a9e2b6ef&amp;color=36,64,97&amp;vtp=1&amp;bbb=1&amp;hb=1"/>
              <p:cNvSpPr/>
              <p:nvPr/>
            </p:nvSpPr>
            <p:spPr>
              <a:xfrm>
                <a:off x="539496" y="2903079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是以6为周期的数列，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  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6×337+1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162_1#1a6a30271?vcp=1&amp;vop=1&amp;pid=4a9e2b6e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3079"/>
                <a:ext cx="11109960" cy="1192530"/>
              </a:xfrm>
              <a:prstGeom prst="rect">
                <a:avLst/>
              </a:prstGeom>
              <a:blipFill>
                <a:blip r:embed="rId4"/>
                <a:stretch>
                  <a:fillRect l="-1317" r="-3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EX.163_1#1a6a30271?vcp=1&amp;vop=1&amp;pid=4a9e2b6ef&amp;color=36,64,97&amp;vtp=1&amp;bbb=1&amp;hb=1"/>
          <p:cNvSpPr/>
          <p:nvPr/>
        </p:nvSpPr>
        <p:spPr>
          <a:xfrm>
            <a:off x="539496" y="4096879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【关键点拨】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求特定项时，可根据通项公式求解，但若通项公式未知或不易求得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，常常观察数列的前几项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的规律利用周期性求解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64_1#c4fd99abe?vaa=1&amp;vcp=1&amp;vop=1&amp;pid=4a9e2b6ef&amp;color=36,64,97&amp;vtp=1&amp;bt=1&amp;bbb=1"/>
              <p:cNvSpPr/>
              <p:nvPr/>
            </p:nvSpPr>
            <p:spPr>
              <a:xfrm>
                <a:off x="539496" y="2317070"/>
                <a:ext cx="11109960" cy="52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164_1#c4fd99abe?vaa=1&amp;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7070"/>
                <a:ext cx="11109960" cy="520700"/>
              </a:xfrm>
              <a:prstGeom prst="rect">
                <a:avLst/>
              </a:prstGeom>
              <a:blipFill>
                <a:blip r:embed="rId3"/>
                <a:stretch>
                  <a:fillRect l="-1317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66_1#c4fd99abe.bracket?vaa=1&amp;vcp=1&amp;vop=1&amp;pid=4a9e2b6ef&amp;color=36,64,97&amp;vpa=26&amp;vtp=1"/>
          <p:cNvSpPr/>
          <p:nvPr/>
        </p:nvSpPr>
        <p:spPr>
          <a:xfrm>
            <a:off x="7386320" y="246623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164_2#c4fd99abe.choices?vaa=1&amp;vcp=1&amp;vop=1&amp;pid=4a9e2b6ef&amp;color=36,64,97&amp;vtp=1&amp;bbb=1"/>
              <p:cNvSpPr/>
              <p:nvPr/>
            </p:nvSpPr>
            <p:spPr>
              <a:xfrm>
                <a:off x="539496" y="2843865"/>
                <a:ext cx="11109960" cy="471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698115" algn="l"/>
                    <a:tab pos="5701030" algn="l"/>
                    <a:tab pos="85388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164_2#c4fd99abe.choices?vaa=1&amp;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3865"/>
                <a:ext cx="11109960" cy="471424"/>
              </a:xfrm>
              <a:prstGeom prst="rect">
                <a:avLst/>
              </a:prstGeom>
              <a:blipFill>
                <a:blip r:embed="rId4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65_1#c4fd99abe?vaa=1&amp;vcp=1&amp;vop=1&amp;pid=4a9e2b6ef&amp;color=36,64,97&amp;vtp=1&amp;bbb=1"/>
              <p:cNvSpPr/>
              <p:nvPr/>
            </p:nvSpPr>
            <p:spPr>
              <a:xfrm>
                <a:off x="539496" y="3326465"/>
                <a:ext cx="11109960" cy="1395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此类推可知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3×674+1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165_1#c4fd99abe?vaa=1&amp;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6465"/>
                <a:ext cx="11109960" cy="1395540"/>
              </a:xfrm>
              <a:prstGeom prst="rect">
                <a:avLst/>
              </a:prstGeom>
              <a:blipFill>
                <a:blip r:embed="rId5"/>
                <a:stretch>
                  <a:fillRect l="-1317" b="-9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68_1#af5494720?vaa=1&amp;vcp=1&amp;vop=1&amp;pid=4a9e2b6ef&amp;color=36,64,97&amp;vtp=1&amp;bt=1&amp;bbb=1"/>
              <p:cNvSpPr/>
              <p:nvPr/>
            </p:nvSpPr>
            <p:spPr>
              <a:xfrm>
                <a:off x="539496" y="993285"/>
                <a:ext cx="11109960" cy="101434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fontAlgn="b" latinLnBrk="1">
                  <a:lnSpc>
                    <a:spcPts val="8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[北京西城区2025高二月考]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168_1#af5494720?vaa=1&amp;vcp=1&amp;vop=1&amp;pid=4a9e2b6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3285"/>
                <a:ext cx="11109960" cy="1014349"/>
              </a:xfrm>
              <a:prstGeom prst="rect">
                <a:avLst/>
              </a:prstGeom>
              <a:blipFill>
                <a:blip r:embed="rId3"/>
                <a:stretch>
                  <a:fillRect l="-1317" b="-6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70_1#af5494720.bracket?vaa=1&amp;vcp=1&amp;vop=1&amp;pid=4a9e2b6ef&amp;color=36,64,97&amp;vpa=27&amp;vtp=1"/>
          <p:cNvSpPr/>
          <p:nvPr/>
        </p:nvSpPr>
        <p:spPr>
          <a:xfrm>
            <a:off x="10165461" y="15575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168_2#af5494720.choices?vaa=1&amp;vcp=1&amp;vop=1&amp;pid=4a9e2b6ef&amp;color=36,64,97&amp;vtp=1&amp;bbb=1"/>
              <p:cNvSpPr/>
              <p:nvPr/>
            </p:nvSpPr>
            <p:spPr>
              <a:xfrm>
                <a:off x="539496" y="2013983"/>
                <a:ext cx="11109960" cy="4688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9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168_2#af5494720.choices?vaa=1&amp;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3983"/>
                <a:ext cx="11109960" cy="468884"/>
              </a:xfrm>
              <a:prstGeom prst="rect">
                <a:avLst/>
              </a:prstGeom>
              <a:blipFill>
                <a:blip r:embed="rId4"/>
                <a:stretch>
                  <a:fillRect l="-1317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69_1#af5494720?vaa=1&amp;vcp=1&amp;vop=1&amp;pid=4a9e2b6ef&amp;color=36,64,97&amp;vtp=1&amp;bbb=1"/>
              <p:cNvSpPr/>
              <p:nvPr/>
            </p:nvSpPr>
            <p:spPr>
              <a:xfrm>
                <a:off x="539496" y="2488137"/>
                <a:ext cx="11109960" cy="35168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是以4为周期的周期数列，所以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4×506+2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169_1#af5494720?vaa=1&amp;vcp=1&amp;vop=1&amp;pid=4a9e2b6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8137"/>
                <a:ext cx="11109960" cy="3516884"/>
              </a:xfrm>
              <a:prstGeom prst="rect">
                <a:avLst/>
              </a:prstGeom>
              <a:blipFill>
                <a:blip r:embed="rId5"/>
                <a:stretch>
                  <a:fillRect l="-1317" b="-24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6_BD#7199ef542?vcp=1&amp;pid=b5e0b03db&amp;color=101,101,255&amp;vtp=1&amp;bt=1&amp;bbb=1"/>
              <p:cNvSpPr/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题型6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关系的应用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C_6_BD#7199ef542?vcp=1&amp;pid=b5e0b03db&amp;color=101,101,255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blipFill>
                <a:blip r:embed="rId3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172_1#e8265cfd5?vcp=1&amp;vop=1&amp;pid=7199ef542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−30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172_1#e8265cfd5?vcp=1&amp;vop=1&amp;pid=7199ef5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8_BD.173_1#2e3191b0d?vcp=1&amp;vop=1&amp;pid=e8265cfd5&amp;color=36,64,97&amp;vtp=1&amp;bbb=1"/>
          <p:cNvSpPr/>
          <p:nvPr/>
        </p:nvSpPr>
        <p:spPr>
          <a:xfrm>
            <a:off x="539496" y="168817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求出它的通项公式；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8_AN.174_1#2e3191b0d?vcp=1&amp;vop=1&amp;pid=e8265cfd5&amp;color=36,64,97&amp;vtp=1&amp;bbb=1"/>
              <p:cNvSpPr/>
              <p:nvPr/>
            </p:nvSpPr>
            <p:spPr>
              <a:xfrm>
                <a:off x="539496" y="205266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=2−30=−28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−30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−30(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时，上式成立，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8_AN.174_1#2e3191b0d?vcp=1&amp;vop=1&amp;pid=e8265cf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266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8_BD.175_1#bf61962c6?vcp=1&amp;vop=1&amp;pid=e8265cfd5&amp;color=36,64,97&amp;vtp=1&amp;bbb=1"/>
              <p:cNvSpPr/>
              <p:nvPr/>
            </p:nvSpPr>
            <p:spPr>
              <a:xfrm>
                <a:off x="539496" y="328843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最小的序号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8_BD.175_1#bf61962c6?vcp=1&amp;vop=1&amp;pid=e8265cfd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8434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8_AN.176_1#bf61962c6?vcp=1&amp;vop=1&amp;pid=e8265cfd5&amp;color=36,64,97&amp;vtp=1&amp;bbb=1&amp;hb=1"/>
              <p:cNvSpPr/>
              <p:nvPr/>
            </p:nvSpPr>
            <p:spPr>
              <a:xfrm>
                <a:off x="539496" y="3661751"/>
                <a:ext cx="11109960" cy="162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−30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8_AN.176_1#bf61962c6?vcp=1&amp;vop=1&amp;pid=e8265cfd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61751"/>
                <a:ext cx="11109960" cy="1621155"/>
              </a:xfrm>
              <a:prstGeom prst="rect">
                <a:avLst/>
              </a:prstGeom>
              <a:blipFill>
                <a:blip r:embed="rId7"/>
                <a:stretch>
                  <a:fillRect l="-1317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177_1#e8265cfd5?vcp=1&amp;vop=1&amp;pid=7199ef542&amp;color=36,64,97&amp;mp=1&amp;vtp=1&amp;bt=1&amp;bbb=1"/>
              <p:cNvSpPr/>
              <p:nvPr/>
            </p:nvSpPr>
            <p:spPr>
              <a:xfrm>
                <a:off x="539496" y="2108123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（1）利用“当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”即可得出；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2）配方利用二次函数的单调性即可得出.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EX.177_1#e8265cfd5?vcp=1&amp;vop=1&amp;pid=7199ef542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8123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178_1#e8265cfd5?vcp=1&amp;vop=1&amp;pid=7199ef542&amp;color=36,64,97&amp;vtp=1&amp;bbb=1"/>
              <p:cNvSpPr/>
              <p:nvPr/>
            </p:nvSpPr>
            <p:spPr>
              <a:xfrm>
                <a:off x="539496" y="2886252"/>
                <a:ext cx="1110996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的一般步骤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的表达式;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3）在第二步求出的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的表达式中令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,判断其值是否为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4）写出数列的通项公式.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EX.178_1#e8265cfd5?vcp=1&amp;vop=1&amp;pid=7199ef5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6252"/>
                <a:ext cx="11109960" cy="2027555"/>
              </a:xfrm>
              <a:prstGeom prst="rect">
                <a:avLst/>
              </a:prstGeom>
              <a:blipFill>
                <a:blip r:embed="rId4"/>
                <a:stretch>
                  <a:fillRect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79_1#8c8395768?vaa=1&amp;vcp=1&amp;vop=1&amp;pid=7199ef542&amp;color=36,64,97&amp;vtp=1&amp;bt=1&amp;bbb=1"/>
              <p:cNvSpPr/>
              <p:nvPr/>
            </p:nvSpPr>
            <p:spPr>
              <a:xfrm>
                <a:off x="539496" y="2394254"/>
                <a:ext cx="11109960" cy="7503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[上海浦东新区2025高二期末]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9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7_BD.179_1#8c8395768?vaa=1&amp;vcp=1&amp;vop=1&amp;pid=7199ef54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4254"/>
                <a:ext cx="11109960" cy="750316"/>
              </a:xfrm>
              <a:prstGeom prst="rect">
                <a:avLst/>
              </a:prstGeom>
              <a:blipFill>
                <a:blip r:embed="rId3"/>
                <a:stretch>
                  <a:fillRect l="-1317" b="-14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AN.181_1#8c8395768.blank?vaa=1&amp;vcp=1&amp;vop=1&amp;pid=7199ef542&amp;color=36,64,97&amp;vpa=28&amp;vtp=1&amp;bbb=1&amp;rh=48.18"/>
              <p:cNvSpPr/>
              <p:nvPr/>
            </p:nvSpPr>
            <p:spPr>
              <a:xfrm>
                <a:off x="9511474" y="2458135"/>
                <a:ext cx="1636649" cy="6118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2⋅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7_AN.181_1#8c8395768.blank?vaa=1&amp;vcp=1&amp;vop=1&amp;pid=7199ef542&amp;color=36,64,97&amp;vpa=28&amp;vtp=1&amp;bbb=1&amp;rh=48.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1474" y="2458135"/>
                <a:ext cx="1636649" cy="611886"/>
              </a:xfrm>
              <a:prstGeom prst="rect">
                <a:avLst/>
              </a:prstGeom>
              <a:blipFill>
                <a:blip r:embed="rId4"/>
                <a:stretch>
                  <a:fillRect b="-1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80_1#8c8395768?vaa=1&amp;vcp=1&amp;vop=1&amp;pid=7199ef542&amp;color=36,64,97&amp;vtp=1&amp;bbb=1"/>
              <p:cNvSpPr/>
              <p:nvPr/>
            </p:nvSpPr>
            <p:spPr>
              <a:xfrm>
                <a:off x="539496" y="3156381"/>
                <a:ext cx="11109960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=3−2=1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+2=2⋅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不满足上式，所以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2⋅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7_AS.180_1#8c8395768?vaa=1&amp;vcp=1&amp;vop=1&amp;pid=7199ef5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6381"/>
                <a:ext cx="11109960" cy="1511300"/>
              </a:xfrm>
              <a:prstGeom prst="rect">
                <a:avLst/>
              </a:prstGeom>
              <a:blipFill>
                <a:blip r:embed="rId5"/>
                <a:stretch>
                  <a:fillRect l="-1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83_1#4a34564a2?vcp=1&amp;vop=1&amp;pid=7199ef542&amp;color=36,64,97&amp;vtp=1&amp;bt=1&amp;bbb=1"/>
              <p:cNvSpPr/>
              <p:nvPr/>
            </p:nvSpPr>
            <p:spPr>
              <a:xfrm>
                <a:off x="539496" y="274671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的各项均为正数，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83_1#4a34564a2?vcp=1&amp;vop=1&amp;pid=7199ef54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671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84_1#4a34564a2?vcp=1&amp;vop=1&amp;pid=7199ef542&amp;color=36,64,97&amp;vtp=1&amp;bbb=1"/>
              <p:cNvSpPr/>
              <p:nvPr/>
            </p:nvSpPr>
            <p:spPr>
              <a:xfrm>
                <a:off x="539496" y="3107644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时，上式也成立，故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184_1#4a34564a2?vcp=1&amp;vop=1&amp;pid=7199ef5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7644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85_1#f006a3c40?vcp=1&amp;vop=1&amp;pid=7199ef542&amp;color=36,64,97&amp;vtp=1&amp;bt=1&amp;bbb=1"/>
              <p:cNvSpPr/>
              <p:nvPr/>
            </p:nvSpPr>
            <p:spPr>
              <a:xfrm>
                <a:off x="539496" y="139743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85_1#f006a3c40?vcp=1&amp;vop=1&amp;pid=7199ef54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9743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EX.186_1#f006a3c40?vcp=1&amp;vop=1&amp;pid=7199ef542&amp;color=36,64,97&amp;vtp=1&amp;bbb=1&amp;hb=1"/>
              <p:cNvSpPr/>
              <p:nvPr/>
            </p:nvSpPr>
            <p:spPr>
              <a:xfrm>
                <a:off x="539496" y="1767509"/>
                <a:ext cx="11109960" cy="912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转化为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的关系式，再适当变形,得到数列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为常数列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，最后求得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结果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EX.186_1#f006a3c40?vcp=1&amp;vop=1&amp;pid=7199ef54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7509"/>
                <a:ext cx="11109960" cy="912940"/>
              </a:xfrm>
              <a:prstGeom prst="rect">
                <a:avLst/>
              </a:prstGeom>
              <a:blipFill>
                <a:blip r:embed="rId4"/>
                <a:stretch>
                  <a:fillRect l="-1317" r="-1317" b="-14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87_1#f006a3c40?vcp=1&amp;vop=1&amp;pid=7199ef542&amp;color=36,64,97&amp;vtp=1&amp;bbb=1&amp;hb=1"/>
              <p:cNvSpPr/>
              <p:nvPr/>
            </p:nvSpPr>
            <p:spPr>
              <a:xfrm>
                <a:off x="539496" y="2689529"/>
                <a:ext cx="11109960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，两式相减得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（提示:任意相邻两项相等）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为常数列.所以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187_1#f006a3c40?vcp=1&amp;vop=1&amp;pid=7199ef54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9529"/>
                <a:ext cx="11109960" cy="1676400"/>
              </a:xfrm>
              <a:prstGeom prst="rect">
                <a:avLst/>
              </a:prstGeom>
              <a:blipFill>
                <a:blip r:embed="rId5"/>
                <a:stretch>
                  <a:fillRect l="-1317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EX.188_1#f006a3c40?vcp=1&amp;vop=1&amp;pid=7199ef542&amp;color=36,64,97&amp;vtp=1&amp;bbb=1"/>
              <p:cNvSpPr/>
              <p:nvPr/>
            </p:nvSpPr>
            <p:spPr>
              <a:xfrm>
                <a:off x="539496" y="4366691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的两种方法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1）由关系式消去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,建立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的关系式，进而求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2）由关系式消去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，建立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的关系式求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，进而求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EX.188_1#f006a3c40?vcp=1&amp;vop=1&amp;pid=7199ef5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66691"/>
                <a:ext cx="11109960" cy="1189355"/>
              </a:xfrm>
              <a:prstGeom prst="rect">
                <a:avLst/>
              </a:prstGeom>
              <a:blipFill>
                <a:blip r:embed="rId6"/>
                <a:stretch>
                  <a:fillRect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89_1#82cb0b574?vaa=1&amp;vcp=1&amp;vop=1&amp;pid=7199ef542&amp;color=36,64,97&amp;vtp=1&amp;bt=1&amp;bbb=1"/>
              <p:cNvSpPr/>
              <p:nvPr/>
            </p:nvSpPr>
            <p:spPr>
              <a:xfrm>
                <a:off x="539496" y="236393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189_1#82cb0b574?vaa=1&amp;vcp=1&amp;vop=1&amp;pid=7199ef54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6393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91_1#82cb0b574.bracket?vaa=1&amp;vcp=1&amp;vop=1&amp;pid=7199ef542&amp;color=36,64,97&amp;vpa=29&amp;vtp=1"/>
          <p:cNvSpPr/>
          <p:nvPr/>
        </p:nvSpPr>
        <p:spPr>
          <a:xfrm>
            <a:off x="8503412" y="244343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7_BD.189_2#82cb0b574.choices?vaa=1&amp;vcp=1&amp;vop=1&amp;pid=7199ef542&amp;color=36,64,97&amp;vtp=1&amp;bbb=1"/>
          <p:cNvSpPr/>
          <p:nvPr/>
        </p:nvSpPr>
        <p:spPr>
          <a:xfrm>
            <a:off x="539496" y="273604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020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021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022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024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90_1#82cb0b574?vaa=1&amp;vcp=1&amp;vop=1&amp;pid=7199ef542&amp;color=36,64,97&amp;vtp=1&amp;bbb=1&amp;hb=1"/>
              <p:cNvSpPr/>
              <p:nvPr/>
            </p:nvSpPr>
            <p:spPr>
              <a:xfrm>
                <a:off x="539496" y="310053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，两式相减可得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代入上式迭代即可求得）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也满足上式，所以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190_1#82cb0b574?vaa=1&amp;vcp=1&amp;vop=1&amp;pid=7199ef54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0533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r="-54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ea5412c29?vcp=1&amp;pid=a06771d2e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ea5412c29?vcp=1&amp;pid=a06771d2e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a0e5ccf49?vcp=1&amp;pid=ea5412c29&amp;color=101,101,255&amp;vtp=1&amp;bbb=1"/>
          <p:cNvSpPr/>
          <p:nvPr/>
        </p:nvSpPr>
        <p:spPr>
          <a:xfrm>
            <a:off x="539496" y="1527048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</a:t>
            </a:r>
            <a:endParaRPr lang="en-US" altLang="zh-CN" sz="2200" dirty="0"/>
          </a:p>
        </p:txBody>
      </p:sp>
      <p:sp>
        <p:nvSpPr>
          <p:cNvPr id="5" name="C_5_BD#65b3f5458?vcp=1&amp;pid=ea5412c29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数列的通项</a:t>
            </a:r>
            <a:endParaRPr lang="en-US" altLang="zh-CN" sz="2200" dirty="0"/>
          </a:p>
        </p:txBody>
      </p:sp>
      <p:sp>
        <p:nvSpPr>
          <p:cNvPr id="6" name="C_5_BD#e86a2c502?vcp=1&amp;pid=ea5412c29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数列与函数的关系</a:t>
            </a:r>
            <a:endParaRPr lang="en-US" altLang="zh-CN" sz="2200" dirty="0"/>
          </a:p>
        </p:txBody>
      </p:sp>
      <p:sp>
        <p:nvSpPr>
          <p:cNvPr id="7" name="C_5_BD#14754b0c7?vcp=1&amp;pid=ea5412c29&amp;color=101,101,255&amp;vtp=1&amp;bbb=1"/>
          <p:cNvSpPr/>
          <p:nvPr/>
        </p:nvSpPr>
        <p:spPr>
          <a:xfrm>
            <a:off x="539496" y="300837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数列的递推公式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_5_BD#561291f51?vcp=1&amp;pid=ea5412c29&amp;color=101,101,255&amp;vtp=1&amp;bbb=1"/>
              <p:cNvSpPr/>
              <p:nvPr/>
            </p:nvSpPr>
            <p:spPr>
              <a:xfrm>
                <a:off x="539496" y="3502152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知识点5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数列的前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C_5_BD#561291f51?vcp=1&amp;pid=ea5412c29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02152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93_1#2489a2198?vaa=1&amp;vcp=1&amp;vop=1&amp;pid=7199ef542&amp;color=36,64,97&amp;vtp=1&amp;bt=1&amp;bbb=1"/>
              <p:cNvSpPr/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193_1#2489a2198?vaa=1&amp;vcp=1&amp;vop=1&amp;pid=7199ef54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95_1#2489a2198.bracket?vaa=1&amp;vcp=1&amp;vop=1&amp;pid=7199ef542&amp;color=36,64,97&amp;vpa=30&amp;vtp=1"/>
          <p:cNvSpPr/>
          <p:nvPr/>
        </p:nvSpPr>
        <p:spPr>
          <a:xfrm>
            <a:off x="10402634" y="282951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193_2#2489a2198.choices?vaa=1&amp;vcp=1&amp;vop=1&amp;pid=7199ef542&amp;color=36,64,97&amp;vtp=1&amp;bbb=1"/>
              <p:cNvSpPr/>
              <p:nvPr/>
            </p:nvSpPr>
            <p:spPr>
              <a:xfrm>
                <a:off x="539496" y="316409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6540" algn="l"/>
                    <a:tab pos="5758180" algn="l"/>
                    <a:tab pos="85293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7_BD.193_2#2489a2198.choices?vaa=1&amp;vcp=1&amp;vop=1&amp;pid=7199ef54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4095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94_1#2489a2198?vaa=1&amp;vcp=1&amp;vop=1&amp;pid=7199ef542&amp;color=36,64,97&amp;vtp=1&amp;bbb=1&amp;hb=1"/>
              <p:cNvSpPr/>
              <p:nvPr/>
            </p:nvSpPr>
            <p:spPr>
              <a:xfrm>
                <a:off x="539496" y="353741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194_1#2489a2198?vaa=1&amp;vcp=1&amp;vop=1&amp;pid=7199ef54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7412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97_1#9025bd1fc?vaa=1&amp;vcp=1&amp;vop=1&amp;pid=7199ef542&amp;color=36,64,97&amp;vtp=1&amp;bt=1&amp;bbb=1"/>
              <p:cNvSpPr/>
              <p:nvPr/>
            </p:nvSpPr>
            <p:spPr>
              <a:xfrm>
                <a:off x="539496" y="965980"/>
                <a:ext cx="11109960" cy="4683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10-3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7_BD.197_1#9025bd1fc?vaa=1&amp;vcp=1&amp;vop=1&amp;pid=7199ef54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65980"/>
                <a:ext cx="11109960" cy="468313"/>
              </a:xfrm>
              <a:prstGeom prst="rect">
                <a:avLst/>
              </a:prstGeom>
              <a:blipFill>
                <a:blip r:embed="rId3"/>
                <a:stretch>
                  <a:fillRect l="-1317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99_1#9025bd1fc.blank?vaa=1&amp;vcp=1&amp;vop=1&amp;pid=7199ef542&amp;color=36,64,97&amp;vpa=31&amp;vtp=1&amp;bbb=1"/>
          <p:cNvSpPr/>
          <p:nvPr/>
        </p:nvSpPr>
        <p:spPr>
          <a:xfrm>
            <a:off x="9126379" y="1047641"/>
            <a:ext cx="6238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4044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98_1#9025bd1fc?vaa=1&amp;vcp=1&amp;vop=1&amp;pid=7199ef542&amp;color=36,64,97&amp;vtp=1&amp;bbb=1&amp;hb=1"/>
              <p:cNvSpPr/>
              <p:nvPr/>
            </p:nvSpPr>
            <p:spPr>
              <a:xfrm>
                <a:off x="539496" y="1435753"/>
                <a:ext cx="11109960" cy="4608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−2)+6−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011×4=4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7_AS.198_1#9025bd1fc?vaa=1&amp;vcp=1&amp;vop=1&amp;pid=7199ef54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35753"/>
                <a:ext cx="11109960" cy="4608640"/>
              </a:xfrm>
              <a:prstGeom prst="rect">
                <a:avLst/>
              </a:prstGeom>
              <a:blipFill>
                <a:blip r:embed="rId4"/>
                <a:stretch>
                  <a:fillRect l="-1317" r="-6037" b="-2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6_BD#18d311e81?vcp=1&amp;pid=b5e0b03db&amp;color=101,101,255&amp;vtp=1&amp;bt=1&amp;bbb=1"/>
              <p:cNvSpPr/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题型7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前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关系的应用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C_6_BD#18d311e81?vcp=1&amp;pid=b5e0b03db&amp;color=101,101,255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03072"/>
              </a:xfrm>
              <a:prstGeom prst="rect">
                <a:avLst/>
              </a:prstGeom>
              <a:blipFill>
                <a:blip r:embed="rId3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201_1#a3e72b37f?vcp=1&amp;vop=1&amp;pid=18d311e81&amp;color=36,64,97&amp;vtp=1&amp;bbb=1"/>
              <p:cNvSpPr/>
              <p:nvPr/>
            </p:nvSpPr>
            <p:spPr>
              <a:xfrm>
                <a:off x="539496" y="1272881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201_1#a3e72b37f?vcp=1&amp;vop=1&amp;pid=18d311e8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02_1#a3e72b37f?vcp=1&amp;vop=1&amp;pid=18d311e81&amp;color=36,64,97&amp;vtp=1&amp;bbb=1"/>
              <p:cNvSpPr/>
              <p:nvPr/>
            </p:nvSpPr>
            <p:spPr>
              <a:xfrm>
                <a:off x="539496" y="1799106"/>
                <a:ext cx="11109960" cy="27865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202_1#a3e72b37f?vcp=1&amp;vop=1&amp;pid=18d311e8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99106"/>
                <a:ext cx="11109960" cy="2786571"/>
              </a:xfrm>
              <a:prstGeom prst="rect">
                <a:avLst/>
              </a:prstGeom>
              <a:blipFill>
                <a:blip r:embed="rId5"/>
                <a:stretch>
                  <a:fillRect l="-1317" b="-3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EX.203_1#a3e72b37f?vcp=1&amp;vop=1&amp;pid=18d311e81&amp;color=36,64,97&amp;vtp=1&amp;bt=1&amp;bbb=1&amp;hb=1"/>
              <p:cNvSpPr/>
              <p:nvPr/>
            </p:nvSpPr>
            <p:spPr>
              <a:xfrm>
                <a:off x="539496" y="2061419"/>
                <a:ext cx="11109960" cy="2916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,遇到前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项积问题可类比前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项和求解，步骤如下：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3）验证当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时是否符合（2）中所给通项；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4）写出最终数列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的通项公式（当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时符合（2）中所求通项，直接写出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，否则用分段形式给出通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5）再利用已知条件求解.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EX.203_1#a3e72b37f?vcp=1&amp;vop=1&amp;pid=18d311e8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1419"/>
                <a:ext cx="11109960" cy="2916555"/>
              </a:xfrm>
              <a:prstGeom prst="rect">
                <a:avLst/>
              </a:prstGeom>
              <a:blipFill>
                <a:blip r:embed="rId3"/>
                <a:stretch>
                  <a:fillRect l="-1317" r="-878" b="-48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04_1#8ef703c9c?vaa=1&amp;vcp=1&amp;vop=1&amp;pid=18d311e81&amp;color=36,64,97&amp;vtp=1&amp;bt=1&amp;bbb=1"/>
              <p:cNvSpPr/>
              <p:nvPr/>
            </p:nvSpPr>
            <p:spPr>
              <a:xfrm>
                <a:off x="539496" y="282287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204_1#8ef703c9c?vaa=1&amp;vcp=1&amp;vop=1&amp;pid=18d311e81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287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06_1#8ef703c9c.bracket?vaa=1&amp;vcp=1&amp;vop=1&amp;pid=18d311e81&amp;color=36,64,97&amp;vpa=32&amp;vtp=1"/>
          <p:cNvSpPr/>
          <p:nvPr/>
        </p:nvSpPr>
        <p:spPr>
          <a:xfrm>
            <a:off x="6467221" y="290238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204_2#8ef703c9c.choices?vaa=1&amp;vcp=1&amp;vop=1&amp;pid=18d311e81&amp;color=36,64,97&amp;vtp=1&amp;bbb=1"/>
              <p:cNvSpPr/>
              <p:nvPr/>
            </p:nvSpPr>
            <p:spPr>
              <a:xfrm>
                <a:off x="539496" y="3194989"/>
                <a:ext cx="11109960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50515" algn="l"/>
                    <a:tab pos="5675630" algn="l"/>
                    <a:tab pos="84880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.9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204_2#8ef703c9c.choices?vaa=1&amp;vcp=1&amp;vop=1&amp;pid=18d311e8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94989"/>
                <a:ext cx="11109960" cy="525717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205_1#8ef703c9c?vaa=1&amp;vcp=1&amp;vop=1&amp;pid=18d311e81&amp;color=36,64,97&amp;vtp=1&amp;bbb=1"/>
              <p:cNvSpPr/>
              <p:nvPr/>
            </p:nvSpPr>
            <p:spPr>
              <a:xfrm>
                <a:off x="539496" y="3732961"/>
                <a:ext cx="11109960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205_1#8ef703c9c?vaa=1&amp;vcp=1&amp;vop=1&amp;pid=18d311e8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2961"/>
                <a:ext cx="11109960" cy="508000"/>
              </a:xfrm>
              <a:prstGeom prst="rect">
                <a:avLst/>
              </a:prstGeom>
              <a:blipFill>
                <a:blip r:embed="rId5"/>
                <a:stretch>
                  <a:fillRect l="-1317" b="-95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c0ba3095a?vcp=1&amp;pid=b5e0b03db&amp;color=101,101,255&amp;vtp=1&amp;bt=1&amp;bbb=1"/>
          <p:cNvSpPr/>
          <p:nvPr/>
        </p:nvSpPr>
        <p:spPr>
          <a:xfrm>
            <a:off x="539496" y="828000"/>
            <a:ext cx="11109960" cy="3978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题型8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有关数列的新定义问题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BD.208_1#c5d487665?vaa=1&amp;vcp=1&amp;vop=1&amp;pid=c0ba3095a&amp;color=36,64,97&amp;vtp=1&amp;bbb=1&amp;hb=1"/>
              <p:cNvSpPr/>
              <p:nvPr/>
            </p:nvSpPr>
            <p:spPr>
              <a:xfrm>
                <a:off x="539496" y="1265338"/>
                <a:ext cx="11109960" cy="1100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无穷数列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满足：只要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，必有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为“和谐递进数列”.若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和谐递进数列”，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B_7_BD.208_1#c5d487665?vaa=1&amp;vcp=1&amp;vop=1&amp;pid=c0ba3095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5338"/>
                <a:ext cx="11109960" cy="1100455"/>
              </a:xfrm>
              <a:prstGeom prst="rect">
                <a:avLst/>
              </a:prstGeom>
              <a:blipFill>
                <a:blip r:embed="rId3"/>
                <a:stretch>
                  <a:fillRect l="-1317" t="-556" r="-988" b="-12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210_1#c5d487665.blank?vaa=1&amp;vcp=1&amp;vop=1&amp;pid=c0ba3095a&amp;color=36,64,97&amp;vpa=33&amp;vtp=1"/>
          <p:cNvSpPr/>
          <p:nvPr/>
        </p:nvSpPr>
        <p:spPr>
          <a:xfrm>
            <a:off x="8869077" y="1621446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N.211_1#c5d487665.blank?vaa=1&amp;vcp=1&amp;vop=1&amp;pid=c0ba3095a&amp;color=36,64,97&amp;vpa=34&amp;vtp=1&amp;bbb=1&amp;hb=1"/>
              <p:cNvSpPr/>
              <p:nvPr/>
            </p:nvSpPr>
            <p:spPr>
              <a:xfrm>
                <a:off x="539496" y="1620938"/>
                <a:ext cx="11109960" cy="65087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2693"/>
                  </a:lnSpc>
                </a:pPr>
                <a:r>
                  <a:rPr lang="en-US" altLang="zh-CN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020+674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7_AN.211_1#c5d487665.blank?vaa=1&amp;vcp=1&amp;vop=1&amp;pid=c0ba3095a&amp;color=36,64,97&amp;vpa=34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20938"/>
                <a:ext cx="11109960" cy="650875"/>
              </a:xfrm>
              <a:prstGeom prst="rect">
                <a:avLst/>
              </a:prstGeom>
              <a:blipFill>
                <a:blip r:embed="rId4"/>
                <a:stretch>
                  <a:fillRect r="-165" b="-37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7_AS.209_1#c5d487665?vaa=1&amp;vcp=1&amp;vop=1&amp;pid=c0ba3095a&amp;color=36,64,97&amp;vtp=1&amp;bbb=1"/>
              <p:cNvSpPr/>
              <p:nvPr/>
            </p:nvSpPr>
            <p:spPr>
              <a:xfrm>
                <a:off x="539496" y="2372623"/>
                <a:ext cx="11109960" cy="32811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满足：只要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，必有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是以3为周期的周期数列.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021=673×3+2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=673×(3+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019+673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020+674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B_7_AS.209_1#c5d487665?vaa=1&amp;vcp=1&amp;vop=1&amp;pid=c0ba3095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2623"/>
                <a:ext cx="11109960" cy="3281109"/>
              </a:xfrm>
              <a:prstGeom prst="rect">
                <a:avLst/>
              </a:prstGeom>
              <a:blipFill>
                <a:blip r:embed="rId5"/>
                <a:stretch>
                  <a:fillRect l="-1317" t="-743" b="-4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6&amp;si=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EX.213_1#c5d487665?vaa=1&amp;vcp=1&amp;vop=1&amp;pid=c0ba3095a&amp;color=36,64,97&amp;vtp=1&amp;bt=1&amp;bbb=1&amp;hb=1"/>
          <p:cNvSpPr/>
          <p:nvPr/>
        </p:nvSpPr>
        <p:spPr>
          <a:xfrm>
            <a:off x="539496" y="2729692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（1）准确转化：解决数列新定义问题时，一定要读懂新定义的本质含义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，将题目所给定义转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化成题目要求的形式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，切忌同已有概念或定义相混淆.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2）方法选取：对于数列新定义问题，搞清定义是关键，仔细认真地从前几项的特殊处、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简单处体会题意，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从而找到恰当的解决方法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7&amp;si=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14_1#ccf7bdb39?vaa=1&amp;vcp=1&amp;vop=1&amp;pid=c0ba3095a&amp;color=36,64,97&amp;vtp=1&amp;bt=1&amp;bbb=1&amp;hb=1"/>
              <p:cNvSpPr/>
              <p:nvPr/>
            </p:nvSpPr>
            <p:spPr>
              <a:xfrm>
                <a:off x="539496" y="2047322"/>
                <a:ext cx="11109960" cy="833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12-1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定义：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(2,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若对任意正整数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7_BD.214_1#ccf7bdb39?vaa=1&amp;vcp=1&amp;vop=1&amp;pid=c0ba3095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7322"/>
                <a:ext cx="11109960" cy="833755"/>
              </a:xfrm>
              <a:prstGeom prst="rect">
                <a:avLst/>
              </a:prstGeom>
              <a:blipFill>
                <a:blip r:embed="rId3"/>
                <a:stretch>
                  <a:fillRect l="-1317" b="-16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16_1#ccf7bdb39.bracket?vaa=1&amp;vcp=1&amp;vop=1&amp;pid=c0ba3095a&amp;color=36,64,97&amp;vpa=35&amp;vtp=1"/>
          <p:cNvSpPr/>
          <p:nvPr/>
        </p:nvSpPr>
        <p:spPr>
          <a:xfrm>
            <a:off x="2315972" y="260161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214_2#ccf7bdb39.choices?vaa=1&amp;vcp=1&amp;vop=1&amp;pid=c0ba3095a&amp;color=36,64,97&amp;vtp=1&amp;bbb=1"/>
              <p:cNvSpPr/>
              <p:nvPr/>
            </p:nvSpPr>
            <p:spPr>
              <a:xfrm>
                <a:off x="539496" y="2892950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15590" algn="l"/>
                    <a:tab pos="5618480" algn="l"/>
                    <a:tab pos="8497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7_BD.214_2#ccf7bdb39.choices?vaa=1&amp;vcp=1&amp;vop=1&amp;pid=c0ba3095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2950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215_1#ccf7bdb39?vaa=1&amp;vcp=1&amp;vop=1&amp;pid=c0ba3095a&amp;color=36,64,97&amp;vtp=1&amp;bbb=1&amp;hb=1"/>
              <p:cNvSpPr/>
              <p:nvPr/>
            </p:nvSpPr>
            <p:spPr>
              <a:xfrm>
                <a:off x="539496" y="3438859"/>
                <a:ext cx="11109960" cy="13736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利用新定义可得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，结合函数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的图象与性质知，当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时，总有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且递增，因此只需要比较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，2，3，4时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的值.又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7_AS.215_1#ccf7bdb39?vaa=1&amp;vcp=1&amp;vop=1&amp;pid=c0ba3095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8859"/>
                <a:ext cx="11109960" cy="1373696"/>
              </a:xfrm>
              <a:prstGeom prst="rect">
                <a:avLst/>
              </a:prstGeom>
              <a:blipFill>
                <a:blip r:embed="rId5"/>
                <a:stretch>
                  <a:fillRect l="-1317" r="-274" b="-6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8&amp;si=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218_1#efc6e61fe?vaa=1&amp;vcp=1&amp;vop=1&amp;pid=c0ba3095a&amp;color=36,64,97&amp;vtp=1&amp;bt=1&amp;bbb=1&amp;hb=1"/>
              <p:cNvSpPr/>
              <p:nvPr/>
            </p:nvSpPr>
            <p:spPr>
              <a:xfrm>
                <a:off x="539496" y="1015543"/>
                <a:ext cx="11109960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12-2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INT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叫做取整函数，它表示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等于不超过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的最大整数，如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INT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(0.89)=0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INT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(2.90)=2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INT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019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7_BD.218_1#efc6e61fe?vaa=1&amp;vcp=1&amp;vop=1&amp;pid=c0ba3095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15543"/>
                <a:ext cx="11109960" cy="787400"/>
              </a:xfrm>
              <a:prstGeom prst="rect">
                <a:avLst/>
              </a:prstGeom>
              <a:blipFill>
                <a:blip r:embed="rId3"/>
                <a:stretch>
                  <a:fillRect l="-1317" t="-775" r="-110" b="-100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220_1#efc6e61fe.blank?vaa=1&amp;vcp=1&amp;vop=1&amp;pid=c0ba3095a&amp;color=36,64,97&amp;vpa=36&amp;vtp=1"/>
          <p:cNvSpPr/>
          <p:nvPr/>
        </p:nvSpPr>
        <p:spPr>
          <a:xfrm>
            <a:off x="7887684" y="1524050"/>
            <a:ext cx="2809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219_1#efc6e61fe?vaa=1&amp;vcp=1&amp;vop=1&amp;pid=c0ba3095a&amp;color=36,64,97&amp;vtp=1&amp;bbb=1"/>
              <p:cNvSpPr/>
              <p:nvPr/>
            </p:nvSpPr>
            <p:spPr>
              <a:xfrm>
                <a:off x="539496" y="1814308"/>
                <a:ext cx="11109960" cy="38783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INT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=0−2×0=0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=1−2×0=1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=2−2×1=0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=4−2×2=0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=9−2×4=1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=18−2×9=0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endParaRPr lang="en-US" altLang="zh-CN" dirty="0">
                  <a:solidFill>
                    <a:srgbClr val="003760"/>
                  </a:solidFill>
                  <a:latin typeface="Times New Roman" panose="02020603050405020304" pitchFamily="18" charset="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673×3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7_AS.219_1#efc6e61fe?vaa=1&amp;vcp=1&amp;vop=1&amp;pid=c0ba3095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4308"/>
                <a:ext cx="11109960" cy="3878390"/>
              </a:xfrm>
              <a:prstGeom prst="rect">
                <a:avLst/>
              </a:prstGeom>
              <a:blipFill>
                <a:blip r:embed="rId4"/>
                <a:stretch>
                  <a:fillRect l="-1317" t="-472" b="-3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9&amp;si=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fa2ed89d?vcp=1&amp;pid=a06771d2e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12648" cy="649224"/>
          </a:xfrm>
          <a:prstGeom prst="rect">
            <a:avLst/>
          </a:prstGeom>
        </p:spPr>
      </p:pic>
      <p:sp>
        <p:nvSpPr>
          <p:cNvPr id="3" name="C_4_BD#afa2ed89d?vcp=1&amp;pid=a06771d2e&amp;color=61,88,159&amp;vtp=1&amp;bbb=1"/>
          <p:cNvSpPr/>
          <p:nvPr/>
        </p:nvSpPr>
        <p:spPr>
          <a:xfrm>
            <a:off x="1298448" y="89200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巩固练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8721cac83?vcp=1&amp;pid=afa2ed89d&amp;color=0,55,96&amp;vtp=1&amp;bbb=1"/>
          <p:cNvSpPr/>
          <p:nvPr/>
        </p:nvSpPr>
        <p:spPr>
          <a:xfrm>
            <a:off x="539496" y="1608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学业基础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p:sp>
        <p:nvSpPr>
          <p:cNvPr id="5" name="QC_6_BD.222_1#4be945f56?vaa=1&amp;vcp=1&amp;vop=1&amp;pid=8721cac83&amp;color=36,64,97&amp;vtp=1&amp;bbb=1"/>
          <p:cNvSpPr/>
          <p:nvPr/>
        </p:nvSpPr>
        <p:spPr>
          <a:xfrm>
            <a:off x="539496" y="214863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下列数列中，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既是递增数列又是无穷数列的是(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6" name="QC_6_AN.224_1#4be945f56.bracket?vaa=1&amp;vcp=1&amp;vop=1&amp;pid=8721cac83&amp;color=36,64,97&amp;vpa=37&amp;vtp=1"/>
          <p:cNvSpPr/>
          <p:nvPr/>
        </p:nvSpPr>
        <p:spPr>
          <a:xfrm>
            <a:off x="5444871" y="222881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BD.222_2#4be945f56.choices?vaa=1&amp;vcp=1&amp;vop=1&amp;pid=8721cac83&amp;color=36,64,97&amp;vtp=1&amp;bbb=1"/>
              <p:cNvSpPr/>
              <p:nvPr/>
            </p:nvSpPr>
            <p:spPr>
              <a:xfrm>
                <a:off x="539496" y="2520656"/>
                <a:ext cx="11109960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A.1，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.1，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6_BD.222_2#4be945f56.choices?vaa=1&amp;vcp=1&amp;vop=1&amp;pid=8721cac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0656"/>
                <a:ext cx="11109960" cy="1110171"/>
              </a:xfrm>
              <a:prstGeom prst="rect">
                <a:avLst/>
              </a:prstGeom>
              <a:blipFill>
                <a:blip r:embed="rId4"/>
                <a:stretch>
                  <a:fillRect l="-1317" b="-71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6_AS.223_1#4be945f56?vaa=1&amp;vcp=1&amp;vop=1&amp;pid=8721cac83&amp;color=36,64,97&amp;vtp=1&amp;bbb=1&amp;hb=1"/>
          <p:cNvSpPr/>
          <p:nvPr/>
        </p:nvSpPr>
        <p:spPr>
          <a:xfrm>
            <a:off x="539496" y="3642828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根据定义，属于无穷数列的是选项A，B，C（用省略号表示数列项数无限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），属于递增数列的是选项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，D，故满足题目要求的是选项C．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9305a31a?vcp=1&amp;pid=a06771d2e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89305a31a?vcp=1&amp;pid=a06771d2e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d8e473335?vcp=1&amp;pid=89305a31a&amp;color=101,101,255&amp;vtp=1&amp;bbb=1"/>
          <p:cNvSpPr/>
          <p:nvPr/>
        </p:nvSpPr>
        <p:spPr>
          <a:xfrm>
            <a:off x="539496" y="1481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通项公式的求法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1_1#2194d96f4?vcp=1&amp;vop=1&amp;pid=d8e473335&amp;color=36,64,97&amp;vtp=1&amp;bbb=1"/>
              <p:cNvSpPr/>
              <p:nvPr/>
            </p:nvSpPr>
            <p:spPr>
              <a:xfrm>
                <a:off x="539496" y="1980480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试写出数列2，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，4，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BD.1_1#2194d96f4?vcp=1&amp;vop=1&amp;pid=d8e47333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0480"/>
                <a:ext cx="11109960" cy="391859"/>
              </a:xfrm>
              <a:prstGeom prst="rect">
                <a:avLst/>
              </a:prstGeom>
              <a:blipFill>
                <a:blip r:embed="rId4"/>
                <a:stretch>
                  <a:fillRect l="-1317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2_1#2194d96f4?vcp=1&amp;vop=1&amp;pid=d8e473335&amp;color=36,64,97&amp;vtp=1&amp;bbb=1"/>
              <p:cNvSpPr/>
              <p:nvPr/>
            </p:nvSpPr>
            <p:spPr>
              <a:xfrm>
                <a:off x="539496" y="2415373"/>
                <a:ext cx="11109960" cy="12110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【解】观察数列可知奇数项为正，偶数项为负，因此通项公式中应含有因式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察各项的绝对值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，将2，4还原为根式，即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，发现被开方数的规律为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以原数列的一个通项公式为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AN.2_1#2194d96f4?vcp=1&amp;vop=1&amp;pid=d8e47333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5373"/>
                <a:ext cx="11109960" cy="1211009"/>
              </a:xfrm>
              <a:prstGeom prst="rect">
                <a:avLst/>
              </a:prstGeom>
              <a:blipFill>
                <a:blip r:embed="rId5"/>
                <a:stretch>
                  <a:fillRect l="-1317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0&amp;si=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26_1#d3ef5d66a?vaa=1&amp;vcp=1&amp;vop=1&amp;pid=8721cac83&amp;color=36,64,97&amp;vtp=1&amp;bt=1&amp;bbb=1"/>
              <p:cNvSpPr/>
              <p:nvPr/>
            </p:nvSpPr>
            <p:spPr>
              <a:xfrm>
                <a:off x="539496" y="276906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[广东广州2025高二期末]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，则146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是该数列的(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26_1#d3ef5d66a?vaa=1&amp;vcp=1&amp;vop=1&amp;pid=8721cac8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906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8_1#d3ef5d66a.bracket?vaa=1&amp;vcp=1&amp;vop=1&amp;pid=8721cac83&amp;color=36,64,97&amp;vpa=38&amp;vtp=1"/>
          <p:cNvSpPr/>
          <p:nvPr/>
        </p:nvSpPr>
        <p:spPr>
          <a:xfrm>
            <a:off x="9343708" y="2848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226_2#d3ef5d66a.choices?vaa=1&amp;vcp=1&amp;vop=1&amp;pid=8721cac83&amp;color=36,64,97&amp;vtp=1&amp;bbb=1"/>
          <p:cNvSpPr/>
          <p:nvPr/>
        </p:nvSpPr>
        <p:spPr>
          <a:xfrm>
            <a:off x="539496" y="314117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7340" algn="l"/>
                <a:tab pos="5656580" algn="l"/>
                <a:tab pos="84785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.第13项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27_1#d3ef5d66a?vaa=1&amp;vcp=1&amp;vop=1&amp;pid=8721cac83&amp;color=36,64,97&amp;vtp=1&amp;bbb=1"/>
              <p:cNvSpPr/>
              <p:nvPr/>
            </p:nvSpPr>
            <p:spPr>
              <a:xfrm>
                <a:off x="539496" y="350566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+2=146(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146是该数列的第12项.故选C.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227_1#d3ef5d66a?vaa=1&amp;vcp=1&amp;vop=1&amp;pid=8721cac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05662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1&amp;si=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30_1#e9dc5138c?vaa=1&amp;vcp=1&amp;vop=1&amp;pid=8721cac83&amp;color=36,64,97&amp;vtp=1&amp;bt=1&amp;bbb=1"/>
              <p:cNvSpPr/>
              <p:nvPr/>
            </p:nvSpPr>
            <p:spPr>
              <a:xfrm>
                <a:off x="539496" y="2254808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30_1#e9dc5138c?vaa=1&amp;vcp=1&amp;vop=1&amp;pid=8721cac8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4808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32_1#e9dc5138c.bracket?vaa=1&amp;vcp=1&amp;vop=1&amp;pid=8721cac83&amp;color=36,64,97&amp;vpa=39&amp;vtp=1"/>
          <p:cNvSpPr/>
          <p:nvPr/>
        </p:nvSpPr>
        <p:spPr>
          <a:xfrm>
            <a:off x="8013637" y="244753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30_2#e9dc5138c.choices?vaa=1&amp;vcp=1&amp;vop=1&amp;pid=8721cac83&amp;color=36,64,97&amp;vtp=1&amp;bbb=1"/>
              <p:cNvSpPr/>
              <p:nvPr/>
            </p:nvSpPr>
            <p:spPr>
              <a:xfrm>
                <a:off x="539496" y="2790685"/>
                <a:ext cx="11109960" cy="525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990215" algn="l"/>
                    <a:tab pos="5764530" algn="l"/>
                    <a:tab pos="8526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B.5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.3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6_BD.230_2#e9dc5138c.choices?vaa=1&amp;vcp=1&amp;vop=1&amp;pid=8721cac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0685"/>
                <a:ext cx="11109960" cy="525780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31_1#e9dc5138c?vaa=1&amp;vcp=1&amp;vop=1&amp;pid=8721cac83&amp;color=36,64,97&amp;vtp=1&amp;bbb=1&amp;hb=1"/>
              <p:cNvSpPr/>
              <p:nvPr/>
            </p:nvSpPr>
            <p:spPr>
              <a:xfrm>
                <a:off x="539496" y="3328339"/>
                <a:ext cx="11109960" cy="14081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为周期的数列，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231_1#e9dc5138c?vaa=1&amp;vcp=1&amp;vop=1&amp;pid=8721cac8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8339"/>
                <a:ext cx="11109960" cy="1408113"/>
              </a:xfrm>
              <a:prstGeom prst="rect">
                <a:avLst/>
              </a:prstGeom>
              <a:blipFill>
                <a:blip r:embed="rId5"/>
                <a:stretch>
                  <a:fillRect l="-1317" b="-5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2&amp;si=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34_1#da9acedb1?vaa=1&amp;vcp=1&amp;vop=1&amp;pid=8721cac83&amp;color=36,64,97&amp;vtp=1&amp;bt=1&amp;bbb=1"/>
              <p:cNvSpPr/>
              <p:nvPr/>
            </p:nvSpPr>
            <p:spPr>
              <a:xfrm>
                <a:off x="539496" y="2720548"/>
                <a:ext cx="11109960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[湖南岳阳2025高二月考]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是它的(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34_1#da9acedb1?vaa=1&amp;vcp=1&amp;vop=1&amp;pid=8721cac8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0548"/>
                <a:ext cx="11109960" cy="391859"/>
              </a:xfrm>
              <a:prstGeom prst="rect">
                <a:avLst/>
              </a:prstGeom>
              <a:blipFill>
                <a:blip r:embed="rId3"/>
                <a:stretch>
                  <a:fillRect l="-1317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36_1#da9acedb1.bracket?vaa=1&amp;vcp=1&amp;vop=1&amp;pid=8721cac83&amp;color=36,64,97&amp;vpa=40&amp;vtp=1"/>
          <p:cNvSpPr/>
          <p:nvPr/>
        </p:nvSpPr>
        <p:spPr>
          <a:xfrm>
            <a:off x="7863904" y="283758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234_2#da9acedb1.choices?vaa=1&amp;vcp=1&amp;vop=1&amp;pid=8721cac83&amp;color=36,64,97&amp;vtp=1&amp;bbb=1"/>
          <p:cNvSpPr/>
          <p:nvPr/>
        </p:nvSpPr>
        <p:spPr>
          <a:xfrm>
            <a:off x="539496" y="311444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.第12项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35_1#da9acedb1?vaa=1&amp;vcp=1&amp;vop=1&amp;pid=8721cac83&amp;color=36,64,97&amp;vtp=1&amp;bbb=1"/>
              <p:cNvSpPr/>
              <p:nvPr/>
            </p:nvSpPr>
            <p:spPr>
              <a:xfrm>
                <a:off x="539496" y="3478929"/>
                <a:ext cx="11109960" cy="849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，故其通项公式是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是它的第13项.故选C.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235_1#da9acedb1?vaa=1&amp;vcp=1&amp;vop=1&amp;pid=8721cac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78929"/>
                <a:ext cx="11109960" cy="849059"/>
              </a:xfrm>
              <a:prstGeom prst="rect">
                <a:avLst/>
              </a:prstGeom>
              <a:blipFill>
                <a:blip r:embed="rId4"/>
                <a:stretch>
                  <a:fillRect l="-1317" b="-165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3&amp;si=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38_1#174cd979f?vaa=1&amp;vcp=1&amp;vop=1&amp;pid=8721cac83&amp;color=36,64,97&amp;vtp=1&amp;bt=1&amp;bbb=1"/>
              <p:cNvSpPr/>
              <p:nvPr/>
            </p:nvSpPr>
            <p:spPr>
              <a:xfrm>
                <a:off x="539496" y="296045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238_1#174cd979f?vaa=1&amp;vcp=1&amp;vop=1&amp;pid=8721cac8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0451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40_1#174cd979f.blank?vaa=1&amp;vcp=1&amp;vop=1&amp;pid=8721cac83&amp;color=36,64,97&amp;vpa=41&amp;vtp=1&amp;bbb=1"/>
              <p:cNvSpPr/>
              <p:nvPr/>
            </p:nvSpPr>
            <p:spPr>
              <a:xfrm>
                <a:off x="6753289" y="3002806"/>
                <a:ext cx="910463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40_1#174cd979f.blank?vaa=1&amp;vcp=1&amp;vop=1&amp;pid=8721cac83&amp;color=36,64,97&amp;vpa=4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3289" y="3002806"/>
                <a:ext cx="910463" cy="260350"/>
              </a:xfrm>
              <a:prstGeom prst="rect">
                <a:avLst/>
              </a:prstGeom>
              <a:blipFill>
                <a:blip r:embed="rId4"/>
                <a:stretch>
                  <a:fillRect l="-671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39_1#174cd979f?vaa=1&amp;vcp=1&amp;vop=1&amp;pid=8721cac83&amp;color=36,64,97&amp;vtp=1&amp;bbb=1&amp;hb=1"/>
              <p:cNvSpPr/>
              <p:nvPr/>
            </p:nvSpPr>
            <p:spPr>
              <a:xfrm>
                <a:off x="539496" y="3331038"/>
                <a:ext cx="11109960" cy="7729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也成立，所以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6_AS.239_1#174cd979f?vaa=1&amp;vcp=1&amp;vop=1&amp;pid=8721cac8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1038"/>
                <a:ext cx="11109960" cy="772986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4&amp;si=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42_1#67eb4b01a?vaa=1&amp;vcp=1&amp;vop=1&amp;pid=8721cac83&amp;color=36,64,97&amp;vtp=1&amp;bt=1&amp;bbb=1"/>
              <p:cNvSpPr/>
              <p:nvPr/>
            </p:nvSpPr>
            <p:spPr>
              <a:xfrm>
                <a:off x="539496" y="296032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观察数列1，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，4，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，7，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，则该数列的第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11项为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242_1#67eb4b01a?vaa=1&amp;vcp=1&amp;vop=1&amp;pid=8721cac8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032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44_1#67eb4b01a.blank?vaa=1&amp;vcp=1&amp;vop=1&amp;pid=8721cac83&amp;color=36,64,97&amp;vpa=42&amp;vtp=1&amp;bbb=1"/>
              <p:cNvSpPr/>
              <p:nvPr/>
            </p:nvSpPr>
            <p:spPr>
              <a:xfrm>
                <a:off x="9155874" y="3002679"/>
                <a:ext cx="611188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44_1#67eb4b01a.blank?vaa=1&amp;vcp=1&amp;vop=1&amp;pid=8721cac83&amp;color=36,64,97&amp;vpa=4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5874" y="3002679"/>
                <a:ext cx="611188" cy="260350"/>
              </a:xfrm>
              <a:prstGeom prst="rect">
                <a:avLst/>
              </a:prstGeom>
              <a:blipFill>
                <a:blip r:embed="rId4"/>
                <a:stretch>
                  <a:fillRect l="-5000" t="-2381" r="-3000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43_1#67eb4b01a?vaa=1&amp;vcp=1&amp;vop=1&amp;pid=8721cac83&amp;color=36,64,97&amp;vtp=1&amp;bbb=1&amp;hb=1"/>
              <p:cNvSpPr/>
              <p:nvPr/>
            </p:nvSpPr>
            <p:spPr>
              <a:xfrm>
                <a:off x="539496" y="333091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由数列得出规律，该数列各项里面的数字是按正整数的顺序排列，且依次循环出现常数、对数、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正弦3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种形式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11=3×3+2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，得该数列的第11项为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6_AS.243_1#67eb4b01a?vaa=1&amp;vcp=1&amp;vop=1&amp;pid=8721cac8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0910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5&amp;si=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46_1#38797e6d1?vaa=1&amp;vcp=1&amp;vop=1&amp;pid=8721cac83&amp;color=36,64,97&amp;vtp=1&amp;bt=1&amp;bbb=1"/>
              <p:cNvSpPr/>
              <p:nvPr/>
            </p:nvSpPr>
            <p:spPr>
              <a:xfrm>
                <a:off x="539496" y="189501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246_1#38797e6d1?vaa=1&amp;vcp=1&amp;vop=1&amp;pid=8721cac8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501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48_1#38797e6d1.blank?vaa=1&amp;vcp=1&amp;vop=1&amp;pid=8721cac83&amp;color=36,64,97&amp;vpa=43&amp;vtp=1&amp;bbb=1"/>
              <p:cNvSpPr/>
              <p:nvPr/>
            </p:nvSpPr>
            <p:spPr>
              <a:xfrm>
                <a:off x="8310118" y="1937371"/>
                <a:ext cx="415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48_1#38797e6d1.blank?vaa=1&amp;vcp=1&amp;vop=1&amp;pid=8721cac83&amp;color=36,64,97&amp;vpa=4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118" y="1937371"/>
                <a:ext cx="415925" cy="260350"/>
              </a:xfrm>
              <a:prstGeom prst="rect">
                <a:avLst/>
              </a:prstGeom>
              <a:blipFill>
                <a:blip r:embed="rId4"/>
                <a:stretch>
                  <a:fillRect r="-5882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47_1#38797e6d1?vaa=1&amp;vcp=1&amp;vop=1&amp;pid=8721cac83&amp;color=36,64,97&amp;vtp=1&amp;bbb=1"/>
              <p:cNvSpPr/>
              <p:nvPr/>
            </p:nvSpPr>
            <p:spPr>
              <a:xfrm>
                <a:off x="539496" y="2265603"/>
                <a:ext cx="11109960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简可得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，对任意正整数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都成立，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6_AS.247_1#38797e6d1?vaa=1&amp;vcp=1&amp;vop=1&amp;pid=8721cac8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5603"/>
                <a:ext cx="11109960" cy="2865755"/>
              </a:xfrm>
              <a:prstGeom prst="rect">
                <a:avLst/>
              </a:prstGeom>
              <a:blipFill>
                <a:blip r:embed="rId5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6&amp;si=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43f5e497?vcp=1&amp;pid=afa2ed89d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应考能力</a:t>
            </a:r>
            <a:endParaRPr lang="en-US" altLang="zh-CN" sz="24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250_1#0b6e4d6bb?vaa=1&amp;vcp=1&amp;vop=1&amp;pid=943f5e497&amp;color=36,64,97&amp;vtp=1&amp;bbb=1"/>
              <p:cNvSpPr/>
              <p:nvPr/>
            </p:nvSpPr>
            <p:spPr>
              <a:xfrm>
                <a:off x="539496" y="1305266"/>
                <a:ext cx="11109960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254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255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6_BD.250_1#0b6e4d6bb?vaa=1&amp;vcp=1&amp;vop=1&amp;pid=943f5e4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266"/>
                <a:ext cx="11109960" cy="508000"/>
              </a:xfrm>
              <a:prstGeom prst="rect">
                <a:avLst/>
              </a:prstGeom>
              <a:blipFill>
                <a:blip r:embed="rId3"/>
                <a:stretch>
                  <a:fillRect l="-1317" b="-144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52_1#0b6e4d6bb.bracket?vaa=1&amp;vcp=1&amp;vop=1&amp;pid=943f5e497&amp;color=36,64,97&amp;vpa=44&amp;vtp=1"/>
          <p:cNvSpPr/>
          <p:nvPr/>
        </p:nvSpPr>
        <p:spPr>
          <a:xfrm>
            <a:off x="7430199" y="146649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250_2#0b6e4d6bb.choices?vaa=1&amp;vcp=1&amp;vop=1&amp;pid=943f5e497&amp;color=36,64,97&amp;vtp=1&amp;bbb=1"/>
          <p:cNvSpPr/>
          <p:nvPr/>
        </p:nvSpPr>
        <p:spPr>
          <a:xfrm>
            <a:off x="539496" y="18132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51_1#0b6e4d6bb?vaa=1&amp;vcp=1&amp;vop=1&amp;pid=943f5e497&amp;color=36,64,97&amp;vtp=1&amp;bbb=1&amp;hb=1"/>
              <p:cNvSpPr/>
              <p:nvPr/>
            </p:nvSpPr>
            <p:spPr>
              <a:xfrm>
                <a:off x="539496" y="2177756"/>
                <a:ext cx="11109960" cy="862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254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255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255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254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255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，据此可得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&gt;⋯&gt;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&gt;⋯&gt;1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取得最小值时，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的值为15.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6_AS.251_1#0b6e4d6bb?vaa=1&amp;vcp=1&amp;vop=1&amp;pid=943f5e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7756"/>
                <a:ext cx="11109960" cy="862140"/>
              </a:xfrm>
              <a:prstGeom prst="rect">
                <a:avLst/>
              </a:prstGeom>
              <a:blipFill>
                <a:blip r:embed="rId4"/>
                <a:stretch>
                  <a:fillRect l="-1317" b="-16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7&amp;si=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54_1#d120f4152?vaa=1&amp;vcp=1&amp;vop=1&amp;pid=943f5e497&amp;color=36,64,97&amp;vtp=1&amp;bt=1&amp;bbb=1"/>
              <p:cNvSpPr/>
              <p:nvPr/>
            </p:nvSpPr>
            <p:spPr>
              <a:xfrm>
                <a:off x="539496" y="241841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54_1#d120f4152?vaa=1&amp;vcp=1&amp;vop=1&amp;pid=943f5e49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841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6_1#d120f4152.bracket?vaa=1&amp;vcp=1&amp;vop=1&amp;pid=943f5e497&amp;color=36,64,97&amp;vpa=45&amp;vtp=1"/>
          <p:cNvSpPr/>
          <p:nvPr/>
        </p:nvSpPr>
        <p:spPr>
          <a:xfrm>
            <a:off x="6876733" y="249791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54_2#d120f4152.choices?vaa=1&amp;vcp=1&amp;vop=1&amp;pid=943f5e497&amp;color=36,64,97&amp;vtp=1&amp;bbb=1"/>
              <p:cNvSpPr/>
              <p:nvPr/>
            </p:nvSpPr>
            <p:spPr>
              <a:xfrm>
                <a:off x="539496" y="2790525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90190" algn="l"/>
                    <a:tab pos="5707380" algn="l"/>
                    <a:tab pos="8624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54_2#d120f4152.choices?vaa=1&amp;vcp=1&amp;vop=1&amp;pid=943f5e4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0525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55_1#d120f4152?vaa=1&amp;vcp=1&amp;vop=1&amp;pid=943f5e497&amp;color=36,64,97&amp;vtp=1&amp;bbb=1&amp;hb=1"/>
              <p:cNvSpPr/>
              <p:nvPr/>
            </p:nvSpPr>
            <p:spPr>
              <a:xfrm>
                <a:off x="539496" y="3327228"/>
                <a:ext cx="11109960" cy="129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.又由题意知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，累乘得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255_1#d120f4152?vaa=1&amp;vcp=1&amp;vop=1&amp;pid=943f5e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7228"/>
                <a:ext cx="11109960" cy="1293940"/>
              </a:xfrm>
              <a:prstGeom prst="rect">
                <a:avLst/>
              </a:prstGeom>
              <a:blipFill>
                <a:blip r:embed="rId5"/>
                <a:stretch>
                  <a:fillRect l="-1317" b="-10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8&amp;si=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58_1#45d3e2dac?vaa=1&amp;vcp=1&amp;vop=1&amp;pid=943f5e497&amp;color=36,64,97&amp;vtp=1&amp;bt=1&amp;bbb=1"/>
              <p:cNvSpPr/>
              <p:nvPr/>
            </p:nvSpPr>
            <p:spPr>
              <a:xfrm>
                <a:off x="539496" y="2187372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[广东深圳2025高二期末]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前2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023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项的积为(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58_1#45d3e2dac?vaa=1&amp;vcp=1&amp;vop=1&amp;pid=943f5e49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7372"/>
                <a:ext cx="11109960" cy="584200"/>
              </a:xfrm>
              <a:prstGeom prst="rect">
                <a:avLst/>
              </a:prstGeom>
              <a:blipFill>
                <a:blip r:embed="rId3"/>
                <a:stretch>
                  <a:fillRect l="-1317" b="-72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60_1#45d3e2dac.bracket?vaa=1&amp;vcp=1&amp;vop=1&amp;pid=943f5e497&amp;color=36,64,97&amp;vpa=46&amp;vtp=1"/>
          <p:cNvSpPr/>
          <p:nvPr/>
        </p:nvSpPr>
        <p:spPr>
          <a:xfrm>
            <a:off x="10538016" y="240390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58_2#45d3e2dac.choices?vaa=1&amp;vcp=1&amp;vop=1&amp;pid=943f5e497&amp;color=36,64,97&amp;vtp=1&amp;bbb=1"/>
              <p:cNvSpPr/>
              <p:nvPr/>
            </p:nvSpPr>
            <p:spPr>
              <a:xfrm>
                <a:off x="539496" y="2781222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48915" algn="l"/>
                    <a:tab pos="5472430" algn="l"/>
                    <a:tab pos="83864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58_2#45d3e2dac.choices?vaa=1&amp;vcp=1&amp;vop=1&amp;pid=943f5e4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1222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59_1#45d3e2dac?vaa=1&amp;vcp=1&amp;vop=1&amp;pid=943f5e497&amp;color=36,64,97&amp;vtp=1&amp;bbb=1&amp;hb=1"/>
              <p:cNvSpPr/>
              <p:nvPr/>
            </p:nvSpPr>
            <p:spPr>
              <a:xfrm>
                <a:off x="539496" y="3145712"/>
                <a:ext cx="11109960" cy="17219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是以4为周期的周期数列，且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前2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023项的积为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505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259_1#45d3e2dac?vaa=1&amp;vcp=1&amp;vop=1&amp;pid=943f5e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5712"/>
                <a:ext cx="11109960" cy="1721993"/>
              </a:xfrm>
              <a:prstGeom prst="rect">
                <a:avLst/>
              </a:prstGeom>
              <a:blipFill>
                <a:blip r:embed="rId5"/>
                <a:stretch>
                  <a:fillRect l="-1317" b="-8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9&amp;si=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62_1#4e283cabd?vaa=1&amp;vcp=1&amp;vop=1&amp;pid=943f5e497&amp;color=36,64,97&amp;vtp=1&amp;bt=1&amp;bbb=1&amp;hb=1"/>
              <p:cNvSpPr/>
              <p:nvPr/>
            </p:nvSpPr>
            <p:spPr>
              <a:xfrm>
                <a:off x="539496" y="1988680"/>
                <a:ext cx="11109960" cy="833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是严格递增数列，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262_1#4e283cabd?vaa=1&amp;vcp=1&amp;vop=1&amp;pid=943f5e4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8680"/>
                <a:ext cx="11109960" cy="833755"/>
              </a:xfrm>
              <a:prstGeom prst="rect">
                <a:avLst/>
              </a:prstGeom>
              <a:blipFill>
                <a:blip r:embed="rId3"/>
                <a:stretch>
                  <a:fillRect l="-1317" r="-220" b="-175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64_1#4e283cabd.blank?vaa=1&amp;vcp=1&amp;vop=1&amp;pid=943f5e497&amp;color=36,64,97&amp;vpa=47&amp;vtp=1&amp;bbb=1"/>
              <p:cNvSpPr/>
              <p:nvPr/>
            </p:nvSpPr>
            <p:spPr>
              <a:xfrm>
                <a:off x="2877058" y="2503536"/>
                <a:ext cx="105727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64_1#4e283cabd.blank?vaa=1&amp;vcp=1&amp;vop=1&amp;pid=943f5e497&amp;color=36,64,97&amp;vpa=4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7058" y="2503536"/>
                <a:ext cx="1057275" cy="260350"/>
              </a:xfrm>
              <a:prstGeom prst="rect">
                <a:avLst/>
              </a:prstGeom>
              <a:blipFill>
                <a:blip r:embed="rId4"/>
                <a:stretch>
                  <a:fillRect l="-5202" t="-7143" r="-5202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63_1#4e283cabd?vaa=1&amp;vcp=1&amp;vop=1&amp;pid=943f5e497&amp;color=36,64,97&amp;vtp=1&amp;bbb=1&amp;hb=1"/>
              <p:cNvSpPr/>
              <p:nvPr/>
            </p:nvSpPr>
            <p:spPr>
              <a:xfrm>
                <a:off x="539496" y="2834308"/>
                <a:ext cx="11109960" cy="2218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是严格递增数列，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时恒成立，可得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时恒成立，则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6_AS.263_1#4e283cabd?vaa=1&amp;vcp=1&amp;vop=1&amp;pid=943f5e4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4308"/>
                <a:ext cx="11109960" cy="2218055"/>
              </a:xfrm>
              <a:prstGeom prst="rect">
                <a:avLst/>
              </a:prstGeom>
              <a:blipFill>
                <a:blip r:embed="rId5"/>
                <a:stretch>
                  <a:fillRect l="-1317" r="-494" b="-63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_1#8a3ba84af?vaa=1&amp;vcp=1&amp;vop=1&amp;pid=d8e473335&amp;color=36,64,97&amp;vtp=1&amp;bt=1&amp;bbb=1&amp;hb=1"/>
              <p:cNvSpPr/>
              <p:nvPr/>
            </p:nvSpPr>
            <p:spPr>
              <a:xfrm>
                <a:off x="539496" y="1305515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[山东青岛四区县2025高二期中]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3_1#8a3ba84af?vaa=1&amp;vcp=1&amp;vop=1&amp;pid=d8e47333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515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5_1#8a3ba84af.blank?vaa=1&amp;vcp=1&amp;vop=1&amp;pid=d8e473335&amp;color=36,64,97&amp;vpa=1&amp;vtp=1&amp;bbb=1"/>
              <p:cNvSpPr/>
              <p:nvPr/>
            </p:nvSpPr>
            <p:spPr>
              <a:xfrm>
                <a:off x="569658" y="1922226"/>
                <a:ext cx="1438656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5_1#8a3ba84af.blank?vaa=1&amp;vcp=1&amp;vop=1&amp;pid=d8e473335&amp;color=36,64,97&amp;vpa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58" y="1922226"/>
                <a:ext cx="1438656" cy="260350"/>
              </a:xfrm>
              <a:prstGeom prst="rect">
                <a:avLst/>
              </a:prstGeom>
              <a:blipFill>
                <a:blip r:embed="rId4"/>
                <a:stretch>
                  <a:fillRect l="-424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_1#8a3ba84af?vaa=1&amp;vcp=1&amp;vop=1&amp;pid=d8e473335&amp;color=36,64,97&amp;vtp=1&amp;bbb=1&amp;hb=1"/>
              <p:cNvSpPr/>
              <p:nvPr/>
            </p:nvSpPr>
            <p:spPr>
              <a:xfrm>
                <a:off x="539496" y="2251728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,将以上等式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左右两边分别相加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也满足上式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6_AS.4_1#8a3ba84af?vaa=1&amp;vcp=1&amp;vop=1&amp;pid=d8e47333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1728"/>
                <a:ext cx="11109960" cy="2095500"/>
              </a:xfrm>
              <a:prstGeom prst="rect">
                <a:avLst/>
              </a:prstGeom>
              <a:blipFill>
                <a:blip r:embed="rId5"/>
                <a:stretch>
                  <a:fillRect l="-1317" b="-46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4_1#8a3ba84af?vaa=1&amp;vcp=1&amp;vop=1&amp;pid=d8e473335&amp;color=36,64,97&amp;vtp=1&amp;bbb=1&amp;hb=1">
                <a:extLst>
                  <a:ext uri="{FF2B5EF4-FFF2-40B4-BE49-F238E27FC236}">
                    <a16:creationId xmlns:a16="http://schemas.microsoft.com/office/drawing/2014/main" id="{D0BFE07D-A8C0-1A82-B72F-226B2F4DEAB6}"/>
                  </a:ext>
                </a:extLst>
              </p:cNvPr>
              <p:cNvSpPr/>
              <p:nvPr/>
            </p:nvSpPr>
            <p:spPr>
              <a:xfrm>
                <a:off x="539496" y="4395233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−2)+⋯+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1+1=1+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B_6_AS.4_1#8a3ba84af?vaa=1&amp;vcp=1&amp;vop=1&amp;pid=d8e473335&amp;color=36,64,97&amp;vtp=1&amp;bbb=1&amp;hb=1">
                <a:extLst>
                  <a:ext uri="{FF2B5EF4-FFF2-40B4-BE49-F238E27FC236}">
                    <a16:creationId xmlns:a16="http://schemas.microsoft.com/office/drawing/2014/main" id="{D0BFE07D-A8C0-1A82-B72F-226B2F4DEA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95233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768" r="-220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4_1#8a3ba84af?vaa=1&amp;vcp=1&amp;vop=1&amp;pid=d8e473335&amp;color=36,64,97&amp;vtp=1&amp;bbb=1&amp;hb=1">
                <a:extLst>
                  <a:ext uri="{FF2B5EF4-FFF2-40B4-BE49-F238E27FC236}">
                    <a16:creationId xmlns:a16="http://schemas.microsoft.com/office/drawing/2014/main" id="{A304FFDB-8CFD-6533-2A48-2C88D6DE80BC}"/>
                  </a:ext>
                </a:extLst>
              </p:cNvPr>
              <p:cNvSpPr/>
              <p:nvPr/>
            </p:nvSpPr>
            <p:spPr>
              <a:xfrm>
                <a:off x="539496" y="5216860"/>
                <a:ext cx="11109960" cy="354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也满足上式，故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B_6_AS.4_1#8a3ba84af?vaa=1&amp;vcp=1&amp;vop=1&amp;pid=d8e473335&amp;color=36,64,97&amp;vtp=1&amp;bbb=1&amp;hb=1">
                <a:extLst>
                  <a:ext uri="{FF2B5EF4-FFF2-40B4-BE49-F238E27FC236}">
                    <a16:creationId xmlns:a16="http://schemas.microsoft.com/office/drawing/2014/main" id="{A304FFDB-8CFD-6533-2A48-2C88D6DE80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16860"/>
                <a:ext cx="11109960" cy="354140"/>
              </a:xfrm>
              <a:prstGeom prst="rect">
                <a:avLst/>
              </a:prstGeom>
              <a:blipFill>
                <a:blip r:embed="rId7"/>
                <a:stretch>
                  <a:fillRect l="-1317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0&amp;si=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66_1#4cfbd53b2?vcp=1&amp;vop=1&amp;pid=943f5e497&amp;color=36,64,97&amp;vtp=1&amp;bt=1&amp;bbb=1"/>
              <p:cNvSpPr/>
              <p:nvPr/>
            </p:nvSpPr>
            <p:spPr>
              <a:xfrm>
                <a:off x="539496" y="2557226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项积，已知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66_1#4cfbd53b2?vcp=1&amp;vop=1&amp;pid=943f5e49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7226"/>
                <a:ext cx="11109960" cy="469900"/>
              </a:xfrm>
              <a:prstGeom prst="rect">
                <a:avLst/>
              </a:prstGeom>
              <a:blipFill>
                <a:blip r:embed="rId3"/>
                <a:stretch>
                  <a:fillRect l="-1317" b="-89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267_1#5373d41fc?vcp=1&amp;vop=1&amp;pid=4cfbd53b2&amp;color=36,64,97&amp;vtp=1&amp;bbb=1"/>
              <p:cNvSpPr/>
              <p:nvPr/>
            </p:nvSpPr>
            <p:spPr>
              <a:xfrm>
                <a:off x="539496" y="303296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267_1#5373d41fc?vcp=1&amp;vop=1&amp;pid=4cfbd53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2969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68_1#5373d41fc?vcp=1&amp;vop=1&amp;pid=4cfbd53b2&amp;color=36,64,97&amp;vtp=1&amp;bbb=1&amp;hb=1"/>
              <p:cNvSpPr/>
              <p:nvPr/>
            </p:nvSpPr>
            <p:spPr>
              <a:xfrm>
                <a:off x="539496" y="3397459"/>
                <a:ext cx="11109960" cy="9384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268_1#5373d41fc?vcp=1&amp;vop=1&amp;pid=4cfbd53b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97459"/>
                <a:ext cx="11109960" cy="938403"/>
              </a:xfrm>
              <a:prstGeom prst="rect">
                <a:avLst/>
              </a:prstGeom>
              <a:blipFill>
                <a:blip r:embed="rId5"/>
                <a:stretch>
                  <a:fillRect l="-1317" r="-301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1&amp;si=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69_1#7118ae7df?vcp=1&amp;vop=1&amp;pid=4cfbd53b2&amp;color=36,64,97&amp;vtp=1&amp;bt=1&amp;bbb=1"/>
              <p:cNvSpPr/>
              <p:nvPr/>
            </p:nvSpPr>
            <p:spPr>
              <a:xfrm>
                <a:off x="539496" y="141083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269_1#7118ae7df?vcp=1&amp;vop=1&amp;pid=4cfbd53b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083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70_1#7118ae7df?vcp=1&amp;vop=1&amp;pid=4cfbd53b2&amp;color=36,64,97&amp;vtp=1&amp;bbb=1"/>
              <p:cNvSpPr/>
              <p:nvPr/>
            </p:nvSpPr>
            <p:spPr>
              <a:xfrm>
                <a:off x="539496" y="1784464"/>
                <a:ext cx="11109960" cy="3822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【解】对于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①÷②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endParaRPr lang="en-US" altLang="zh-CN" sz="1800" dirty="0">
                  <a:latin typeface="SimSun" panose="02010600030101010101" pitchFamily="2" charset="-122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270_1#7118ae7df?vcp=1&amp;vop=1&amp;pid=4cfbd53b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84464"/>
                <a:ext cx="11109960" cy="3822700"/>
              </a:xfrm>
              <a:prstGeom prst="rect">
                <a:avLst/>
              </a:prstGeom>
              <a:blipFill>
                <a:blip r:embed="rId4"/>
                <a:stretch>
                  <a:fillRect l="-1317" b="-1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2&amp;si=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270_2#7118ae7df?vcp=1&amp;vop=1&amp;pid=4cfbd53b2&amp;color=36,64,97&amp;mp=1&amp;vtp=1&amp;bt=1&amp;bbb=1&amp;hb=1"/>
              <p:cNvSpPr/>
              <p:nvPr/>
            </p:nvSpPr>
            <p:spPr>
              <a:xfrm>
                <a:off x="539496" y="2349899"/>
                <a:ext cx="11109960" cy="2374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，左右两边分别累加后得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也符合上式，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2,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AN.270_2#7118ae7df?vcp=1&amp;vop=1&amp;pid=4cfbd53b2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9899"/>
                <a:ext cx="11109960" cy="2374900"/>
              </a:xfrm>
              <a:prstGeom prst="rect">
                <a:avLst/>
              </a:prstGeom>
              <a:blipFill>
                <a:blip r:embed="rId3"/>
                <a:stretch>
                  <a:fillRect l="-1317" b="-2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3&amp;si=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ce56d5ee?vcp=1&amp;pid=afa2ed89d&amp;color=0,55,96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新素养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新题型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271_1#ec0278a8c?vaa=1&amp;vcp=1&amp;vop=1&amp;pid=ece56d5ee&amp;color=36,64,97&amp;vtp=1&amp;bbb=1"/>
              <p:cNvSpPr/>
              <p:nvPr/>
            </p:nvSpPr>
            <p:spPr>
              <a:xfrm>
                <a:off x="539496" y="136123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[广西南宁2025高二开学考]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下列选项中，一定能得到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是递增数列的是(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6_BD.271_1#ec0278a8c?vaa=1&amp;vcp=1&amp;vop=1&amp;pid=ece56d5e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123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71_2#ec0278a8c.choices?vaa=1&amp;vcp=1&amp;vop=1&amp;pid=ece56d5ee&amp;color=36,64,97&amp;vtp=1&amp;bbb=1"/>
              <p:cNvSpPr/>
              <p:nvPr/>
            </p:nvSpPr>
            <p:spPr>
              <a:xfrm>
                <a:off x="539496" y="1733256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15565" algn="l"/>
                    <a:tab pos="5891530" algn="l"/>
                    <a:tab pos="8735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71_2#ec0278a8c.choices?vaa=1&amp;vcp=1&amp;vop=1&amp;pid=ece56d5e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3256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72_1#ec0278a8c?vaa=1&amp;vcp=1&amp;vop=1&amp;pid=ece56d5ee&amp;color=36,64,97&amp;vtp=1&amp;bbb=1"/>
              <p:cNvSpPr/>
              <p:nvPr/>
            </p:nvSpPr>
            <p:spPr>
              <a:xfrm>
                <a:off x="539496" y="2269895"/>
                <a:ext cx="11109960" cy="2627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为递增数列，符合题意.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为递增数列，符合题意.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272_1#ec0278a8c?vaa=1&amp;vcp=1&amp;vop=1&amp;pid=ece56d5e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9895"/>
                <a:ext cx="11109960" cy="2627440"/>
              </a:xfrm>
              <a:prstGeom prst="rect">
                <a:avLst/>
              </a:prstGeom>
              <a:blipFill>
                <a:blip r:embed="rId5"/>
                <a:stretch>
                  <a:fillRect l="-1317" b="-53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4&amp;si=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74_1#ec0278a8c?vaa=1&amp;vcp=1&amp;vop=1&amp;pid=ece56d5ee&amp;color=36,64,97&amp;mp=1&amp;vtp=1&amp;bt=1&amp;bbb=1"/>
              <p:cNvSpPr/>
              <p:nvPr/>
            </p:nvSpPr>
            <p:spPr>
              <a:xfrm>
                <a:off x="539496" y="271867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为递增数列，符合题意.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为递减数列，不符合题意.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C_6_AS.274_1#ec0278a8c?vaa=1&amp;vcp=1&amp;vop=1&amp;pid=ece56d5ee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867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75_1#ec0278a8c?vaa=1&amp;vcp=1&amp;vop=1&amp;pid=ece56d5ee&amp;color=36,64,97&amp;vtp=1&amp;bbb=1"/>
          <p:cNvSpPr/>
          <p:nvPr/>
        </p:nvSpPr>
        <p:spPr>
          <a:xfrm>
            <a:off x="539496" y="392162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5&amp;si=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76_1#db6e84b21?vaa=1&amp;vcp=1&amp;vop=1&amp;pid=ece56d5ee&amp;color=36,64,97&amp;vtp=1&amp;bt=1&amp;bbb=1&amp;hb=1"/>
              <p:cNvSpPr/>
              <p:nvPr/>
            </p:nvSpPr>
            <p:spPr>
              <a:xfrm>
                <a:off x="539496" y="1183055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定义“等积数列”：在一个数列中，如果每一项与它的后一项的积都为同一个非零常数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，那么这个数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列叫做等积数列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，这个常数叫做该数列的公积.已知数列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是等积数列，且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，前7项的和为14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6_BD.276_1#db6e84b21?vaa=1&amp;vcp=1&amp;vop=1&amp;pid=ece56d5e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83055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494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78_1#db6e84b21.bracket?vaa=1&amp;vcp=1&amp;vop=1&amp;pid=ece56d5ee&amp;color=36,64,97&amp;vpa=49&amp;vtp=1&amp;bbb=1"/>
          <p:cNvSpPr/>
          <p:nvPr/>
        </p:nvSpPr>
        <p:spPr>
          <a:xfrm>
            <a:off x="726821" y="2095804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76_2#db6e84b21.choices?vaa=1&amp;vcp=1&amp;vop=1&amp;pid=ece56d5ee&amp;color=36,64,97&amp;vtp=1&amp;bbb=1"/>
              <p:cNvSpPr/>
              <p:nvPr/>
            </p:nvSpPr>
            <p:spPr>
              <a:xfrm>
                <a:off x="539496" y="2373299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18765" algn="l"/>
                    <a:tab pos="5218430" algn="l"/>
                    <a:tab pos="77958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公积为3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76_2#db6e84b21.choices?vaa=1&amp;vcp=1&amp;vop=1&amp;pid=ece56d5e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3299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77_1#db6e84b21?vaa=1&amp;vcp=1&amp;vop=1&amp;pid=ece56d5ee&amp;color=36,64,97&amp;vtp=1&amp;bbb=1"/>
              <p:cNvSpPr/>
              <p:nvPr/>
            </p:nvSpPr>
            <p:spPr>
              <a:xfrm>
                <a:off x="539496" y="2910001"/>
                <a:ext cx="11109960" cy="294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为非零常数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277_1#db6e84b21?vaa=1&amp;vcp=1&amp;vop=1&amp;pid=ece56d5e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0001"/>
                <a:ext cx="11109960" cy="2946400"/>
              </a:xfrm>
              <a:prstGeom prst="rect">
                <a:avLst/>
              </a:prstGeom>
              <a:blipFill>
                <a:blip r:embed="rId5"/>
                <a:stretch>
                  <a:fillRect l="-1317" r="-714" b="-2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_1#2b45af75d?vaa=1&amp;vcp=1&amp;vop=1&amp;pid=d8e473335&amp;color=36,64,97&amp;vtp=1&amp;bt=1&amp;bbb=1"/>
              <p:cNvSpPr/>
              <p:nvPr/>
            </p:nvSpPr>
            <p:spPr>
              <a:xfrm>
                <a:off x="539496" y="2570562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的通项公式为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7_1#2b45af75d?vaa=1&amp;vcp=1&amp;vop=1&amp;pid=d8e47333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70562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10_1#2b45af75d.blank?vaa=1&amp;vcp=1&amp;vop=1&amp;pid=d8e473335&amp;color=36,64,97&amp;vpa=2&amp;vtp=1&amp;bbb=1&amp;rh=32.4"/>
              <p:cNvSpPr/>
              <p:nvPr/>
            </p:nvSpPr>
            <p:spPr>
              <a:xfrm>
                <a:off x="9399460" y="2613932"/>
                <a:ext cx="1241997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10_1#2b45af75d.blank?vaa=1&amp;vcp=1&amp;vop=1&amp;pid=d8e473335&amp;color=36,64,97&amp;vpa=2&amp;vtp=1&amp;bbb=1&amp;rh=32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9460" y="2613932"/>
                <a:ext cx="1241997" cy="411480"/>
              </a:xfrm>
              <a:prstGeom prst="rect">
                <a:avLst/>
              </a:prstGeom>
              <a:blipFill>
                <a:blip r:embed="rId4"/>
                <a:stretch>
                  <a:fillRect r="-1471" b="-22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EX.8_1#2b45af75d?vaa=1&amp;vcp=1&amp;vop=1&amp;pid=d8e473335&amp;color=36,64,97&amp;vtp=1&amp;bbb=1"/>
              <p:cNvSpPr/>
              <p:nvPr/>
            </p:nvSpPr>
            <p:spPr>
              <a:xfrm>
                <a:off x="539496" y="310288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由递推公式写出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个等式，再用累乘法即可求通项公式.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B_6_EX.8_1#2b45af75d?vaa=1&amp;vcp=1&amp;vop=1&amp;pid=d8e47333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0288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9_1#2b45af75d?vaa=1&amp;vcp=1&amp;vop=1&amp;pid=d8e473335&amp;color=36,64,97&amp;vtp=1&amp;bbb=1&amp;hb=1"/>
              <p:cNvSpPr/>
              <p:nvPr/>
            </p:nvSpPr>
            <p:spPr>
              <a:xfrm>
                <a:off x="539496" y="3467372"/>
                <a:ext cx="11109960" cy="88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结合题意可知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+2)⋅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也符合上式,故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6_AS.9_1#2b45af75d?vaa=1&amp;vcp=1&amp;vop=1&amp;pid=d8e47333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67372"/>
                <a:ext cx="11109960" cy="889000"/>
              </a:xfrm>
              <a:prstGeom prst="rect">
                <a:avLst/>
              </a:prstGeom>
              <a:blipFill>
                <a:blip r:embed="rId6"/>
                <a:stretch>
                  <a:fillRect l="-1317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9718</Words>
  <Application>Microsoft Office PowerPoint</Application>
  <PresentationFormat>宽屏</PresentationFormat>
  <Paragraphs>718</Paragraphs>
  <Slides>85</Slides>
  <Notes>85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85</vt:i4>
      </vt:variant>
    </vt:vector>
  </HeadingPairs>
  <TitlesOfParts>
    <vt:vector size="94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2025-10-21T13:24:50Z</dcterms:created>
  <dcterms:modified xsi:type="dcterms:W3CDTF">2025-10-21T13:44:15Z</dcterms:modified>
  <cp:category/>
  <cp:contentStatus/>
</cp:coreProperties>
</file>